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71" r:id="rId2"/>
    <p:sldId id="273" r:id="rId3"/>
    <p:sldId id="274" r:id="rId4"/>
    <p:sldId id="275" r:id="rId5"/>
    <p:sldId id="276" r:id="rId6"/>
    <p:sldId id="272" r:id="rId7"/>
    <p:sldId id="277" r:id="rId8"/>
    <p:sldId id="266" r:id="rId9"/>
    <p:sldId id="260" r:id="rId10"/>
    <p:sldId id="261" r:id="rId11"/>
    <p:sldId id="262" r:id="rId12"/>
    <p:sldId id="265" r:id="rId13"/>
    <p:sldId id="322" r:id="rId14"/>
    <p:sldId id="257"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258" r:id="rId36"/>
    <p:sldId id="263" r:id="rId37"/>
    <p:sldId id="264"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1" r:id="rId6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4" d="100"/>
          <a:sy n="54" d="100"/>
        </p:scale>
        <p:origin x="29"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4AA3C-0E87-4E12-A4F1-88C45BAE81B6}" type="doc">
      <dgm:prSet loTypeId="urn:microsoft.com/office/officeart/2005/8/layout/pList1" loCatId="list" qsTypeId="urn:microsoft.com/office/officeart/2005/8/quickstyle/simple1" qsCatId="simple" csTypeId="urn:microsoft.com/office/officeart/2005/8/colors/accent6_2" csCatId="accent6" phldr="1"/>
      <dgm:spPr/>
      <dgm:t>
        <a:bodyPr/>
        <a:lstStyle/>
        <a:p>
          <a:endParaRPr lang="fr-FR"/>
        </a:p>
      </dgm:t>
    </dgm:pt>
    <dgm:pt modelId="{47CBB26E-0455-424E-B28E-1AFC8952D346}">
      <dgm:prSet phldrT="[Texte]" custT="1"/>
      <dgm:spPr/>
      <dgm:t>
        <a:bodyPr/>
        <a:lstStyle/>
        <a:p>
          <a:r>
            <a:rPr lang="fr-FR" sz="3200" b="1" cap="none" spc="0" dirty="0">
              <a:ln w="22225">
                <a:solidFill>
                  <a:schemeClr val="accent2"/>
                </a:solidFill>
                <a:prstDash val="solid"/>
              </a:ln>
              <a:solidFill>
                <a:schemeClr val="accent2">
                  <a:lumMod val="40000"/>
                  <a:lumOff val="60000"/>
                </a:schemeClr>
              </a:solidFill>
              <a:effectLst/>
            </a:rPr>
            <a:t>Pédagogie différentié</a:t>
          </a:r>
        </a:p>
      </dgm:t>
    </dgm:pt>
    <dgm:pt modelId="{44E82F7D-6397-4665-9F04-57DB8181A23E}" type="parTrans" cxnId="{69558118-2947-401F-AAB6-D91C5AA45036}">
      <dgm:prSet/>
      <dgm:spPr/>
      <dgm:t>
        <a:bodyPr/>
        <a:lstStyle/>
        <a:p>
          <a:endParaRPr lang="fr-FR"/>
        </a:p>
      </dgm:t>
    </dgm:pt>
    <dgm:pt modelId="{53222532-38F6-493B-A78A-217B7829B3DF}" type="sibTrans" cxnId="{69558118-2947-401F-AAB6-D91C5AA45036}">
      <dgm:prSet/>
      <dgm:spPr/>
      <dgm:t>
        <a:bodyPr/>
        <a:lstStyle/>
        <a:p>
          <a:endParaRPr lang="fr-FR"/>
        </a:p>
      </dgm:t>
    </dgm:pt>
    <dgm:pt modelId="{3AF09252-4804-48B8-B715-FD50D5D53ACF}">
      <dgm:prSet phldrT="[Texte]" custT="1"/>
      <dgm:spPr/>
      <dgm:t>
        <a:bodyPr/>
        <a:lstStyle/>
        <a:p>
          <a:r>
            <a:rPr lang="fr-FR" sz="3200" b="1" cap="none" spc="0" dirty="0">
              <a:ln w="22225">
                <a:solidFill>
                  <a:schemeClr val="accent2"/>
                </a:solidFill>
                <a:prstDash val="solid"/>
              </a:ln>
              <a:solidFill>
                <a:schemeClr val="accent2">
                  <a:lumMod val="40000"/>
                  <a:lumOff val="60000"/>
                </a:schemeClr>
              </a:solidFill>
              <a:effectLst/>
            </a:rPr>
            <a:t>Pédagogie inversée</a:t>
          </a:r>
        </a:p>
      </dgm:t>
    </dgm:pt>
    <dgm:pt modelId="{C9357E40-B3FF-48A6-8B25-2B1E1B2F094F}" type="parTrans" cxnId="{C6330F53-1711-464E-A1B6-75B9F333A6FE}">
      <dgm:prSet/>
      <dgm:spPr/>
      <dgm:t>
        <a:bodyPr/>
        <a:lstStyle/>
        <a:p>
          <a:endParaRPr lang="fr-FR"/>
        </a:p>
      </dgm:t>
    </dgm:pt>
    <dgm:pt modelId="{E03E1BB4-7C44-44A6-B2DB-2406C611D176}" type="sibTrans" cxnId="{C6330F53-1711-464E-A1B6-75B9F333A6FE}">
      <dgm:prSet/>
      <dgm:spPr/>
      <dgm:t>
        <a:bodyPr/>
        <a:lstStyle/>
        <a:p>
          <a:endParaRPr lang="fr-FR"/>
        </a:p>
      </dgm:t>
    </dgm:pt>
    <dgm:pt modelId="{45EE27F5-5691-468A-9F3F-1B3C59F11C85}">
      <dgm:prSet phldrT="[Texte]" custT="1"/>
      <dgm:spPr/>
      <dgm:t>
        <a:bodyPr/>
        <a:lstStyle/>
        <a:p>
          <a:r>
            <a:rPr lang="fr-FR" sz="3200" b="1" cap="none" spc="0" dirty="0">
              <a:ln w="22225">
                <a:solidFill>
                  <a:schemeClr val="accent2"/>
                </a:solidFill>
                <a:prstDash val="solid"/>
              </a:ln>
              <a:solidFill>
                <a:schemeClr val="accent2">
                  <a:lumMod val="40000"/>
                  <a:lumOff val="60000"/>
                </a:schemeClr>
              </a:solidFill>
              <a:effectLst/>
            </a:rPr>
            <a:t>Sérendipité des apprentissages</a:t>
          </a:r>
        </a:p>
      </dgm:t>
    </dgm:pt>
    <dgm:pt modelId="{A5E35425-8F87-4D5F-B7A8-77716827F9B0}" type="parTrans" cxnId="{2E68CA97-8433-4880-8A61-E21547056287}">
      <dgm:prSet/>
      <dgm:spPr/>
      <dgm:t>
        <a:bodyPr/>
        <a:lstStyle/>
        <a:p>
          <a:endParaRPr lang="fr-FR"/>
        </a:p>
      </dgm:t>
    </dgm:pt>
    <dgm:pt modelId="{3EB1FF75-EB1C-4E10-9A9F-2DA786394D8F}" type="sibTrans" cxnId="{2E68CA97-8433-4880-8A61-E21547056287}">
      <dgm:prSet/>
      <dgm:spPr/>
      <dgm:t>
        <a:bodyPr/>
        <a:lstStyle/>
        <a:p>
          <a:endParaRPr lang="fr-FR"/>
        </a:p>
      </dgm:t>
    </dgm:pt>
    <dgm:pt modelId="{17147BF7-34D5-47C8-BA93-912DD0497BE8}">
      <dgm:prSet custT="1"/>
      <dgm:spPr/>
      <dgm:t>
        <a:bodyPr/>
        <a:lstStyle/>
        <a:p>
          <a:r>
            <a:rPr lang="fr-FR" sz="3200" b="1" cap="none" spc="0" dirty="0">
              <a:ln w="22225">
                <a:solidFill>
                  <a:schemeClr val="accent2"/>
                </a:solidFill>
                <a:prstDash val="solid"/>
              </a:ln>
              <a:solidFill>
                <a:schemeClr val="accent2">
                  <a:lumMod val="40000"/>
                  <a:lumOff val="60000"/>
                </a:schemeClr>
              </a:solidFill>
              <a:effectLst/>
            </a:rPr>
            <a:t>De l’outil à l’instrument pédagogique</a:t>
          </a:r>
        </a:p>
      </dgm:t>
    </dgm:pt>
    <dgm:pt modelId="{C52E1006-2AB9-41C6-9C1D-9D46B5BD7228}" type="parTrans" cxnId="{B4475F52-7A40-4D64-BDEA-1AD8F46B06FA}">
      <dgm:prSet/>
      <dgm:spPr/>
      <dgm:t>
        <a:bodyPr/>
        <a:lstStyle/>
        <a:p>
          <a:endParaRPr lang="fr-FR"/>
        </a:p>
      </dgm:t>
    </dgm:pt>
    <dgm:pt modelId="{3C5A1DC6-285D-4DA0-B244-53E32D24869F}" type="sibTrans" cxnId="{B4475F52-7A40-4D64-BDEA-1AD8F46B06FA}">
      <dgm:prSet/>
      <dgm:spPr/>
      <dgm:t>
        <a:bodyPr/>
        <a:lstStyle/>
        <a:p>
          <a:endParaRPr lang="fr-FR"/>
        </a:p>
      </dgm:t>
    </dgm:pt>
    <dgm:pt modelId="{7B0A9777-DC19-49C3-AECC-3A91182988C0}" type="pres">
      <dgm:prSet presAssocID="{2BC4AA3C-0E87-4E12-A4F1-88C45BAE81B6}" presName="Name0" presStyleCnt="0">
        <dgm:presLayoutVars>
          <dgm:dir/>
          <dgm:resizeHandles val="exact"/>
        </dgm:presLayoutVars>
      </dgm:prSet>
      <dgm:spPr/>
    </dgm:pt>
    <dgm:pt modelId="{48863211-3D9E-4882-B9DA-7C4C8F320FC2}" type="pres">
      <dgm:prSet presAssocID="{47CBB26E-0455-424E-B28E-1AFC8952D346}" presName="compNode" presStyleCnt="0"/>
      <dgm:spPr/>
    </dgm:pt>
    <dgm:pt modelId="{135A0030-74AC-482F-AD6C-176EA72922B3}" type="pres">
      <dgm:prSet presAssocID="{47CBB26E-0455-424E-B28E-1AFC8952D346}" presName="pictRect" presStyleLbl="node1" presStyleIdx="0" presStyleCnt="4" custScaleX="119302" custLinFactY="4747" custLinFactNeighborX="-6432" custLinFactNeighborY="100000"/>
      <dgm:spPr/>
    </dgm:pt>
    <dgm:pt modelId="{05924F65-53ED-4542-8BA9-743DB4816326}" type="pres">
      <dgm:prSet presAssocID="{47CBB26E-0455-424E-B28E-1AFC8952D346}" presName="textRect" presStyleLbl="revTx" presStyleIdx="0" presStyleCnt="4" custLinFactNeighborX="-4155" custLinFactNeighborY="36402">
        <dgm:presLayoutVars>
          <dgm:bulletEnabled val="1"/>
        </dgm:presLayoutVars>
      </dgm:prSet>
      <dgm:spPr/>
    </dgm:pt>
    <dgm:pt modelId="{72D27078-9FB6-4108-9F24-8ED1DAD650BB}" type="pres">
      <dgm:prSet presAssocID="{53222532-38F6-493B-A78A-217B7829B3DF}" presName="sibTrans" presStyleLbl="sibTrans2D1" presStyleIdx="0" presStyleCnt="0"/>
      <dgm:spPr/>
    </dgm:pt>
    <dgm:pt modelId="{506BDC99-6451-4F6B-BBEF-45803D4D09EF}" type="pres">
      <dgm:prSet presAssocID="{3AF09252-4804-48B8-B715-FD50D5D53ACF}" presName="compNode" presStyleCnt="0"/>
      <dgm:spPr/>
    </dgm:pt>
    <dgm:pt modelId="{201F5791-7812-4C3A-BC5C-F491563BC474}" type="pres">
      <dgm:prSet presAssocID="{3AF09252-4804-48B8-B715-FD50D5D53ACF}" presName="pictRect" presStyleLbl="node1" presStyleIdx="1" presStyleCnt="4" custScaleX="120176" custLinFactNeighborX="0" custLinFactNeighborY="-43"/>
      <dgm:spPr/>
    </dgm:pt>
    <dgm:pt modelId="{4986705F-9AE9-4440-BE74-446B22C15226}" type="pres">
      <dgm:prSet presAssocID="{3AF09252-4804-48B8-B715-FD50D5D53ACF}" presName="textRect" presStyleLbl="revTx" presStyleIdx="1" presStyleCnt="4" custLinFactY="-46616" custLinFactNeighborX="519" custLinFactNeighborY="-100000">
        <dgm:presLayoutVars>
          <dgm:bulletEnabled val="1"/>
        </dgm:presLayoutVars>
      </dgm:prSet>
      <dgm:spPr/>
    </dgm:pt>
    <dgm:pt modelId="{2540E9CA-B76A-4319-90A0-E49AA4A3187B}" type="pres">
      <dgm:prSet presAssocID="{E03E1BB4-7C44-44A6-B2DB-2406C611D176}" presName="sibTrans" presStyleLbl="sibTrans2D1" presStyleIdx="0" presStyleCnt="0"/>
      <dgm:spPr/>
    </dgm:pt>
    <dgm:pt modelId="{FCB4C980-06B3-4E3E-A895-0B80AD659BE5}" type="pres">
      <dgm:prSet presAssocID="{45EE27F5-5691-468A-9F3F-1B3C59F11C85}" presName="compNode" presStyleCnt="0"/>
      <dgm:spPr/>
    </dgm:pt>
    <dgm:pt modelId="{9CE52BBF-0362-4D61-A71A-7A9B1A2C0A02}" type="pres">
      <dgm:prSet presAssocID="{45EE27F5-5691-468A-9F3F-1B3C59F11C85}" presName="pictRect" presStyleLbl="node1" presStyleIdx="2" presStyleCnt="4" custScaleX="122421" custLinFactY="5895" custLinFactNeighborX="37381" custLinFactNeighborY="100000"/>
      <dgm:spPr/>
    </dgm:pt>
    <dgm:pt modelId="{6F79C426-D818-49E0-88C5-243B5E889602}" type="pres">
      <dgm:prSet presAssocID="{45EE27F5-5691-468A-9F3F-1B3C59F11C85}" presName="textRect" presStyleLbl="revTx" presStyleIdx="2" presStyleCnt="4" custScaleX="112525" custLinFactNeighborX="11380" custLinFactNeighborY="36478">
        <dgm:presLayoutVars>
          <dgm:bulletEnabled val="1"/>
        </dgm:presLayoutVars>
      </dgm:prSet>
      <dgm:spPr/>
    </dgm:pt>
    <dgm:pt modelId="{8301CEEA-F00A-4587-82EC-5FCE73268C35}" type="pres">
      <dgm:prSet presAssocID="{3EB1FF75-EB1C-4E10-9A9F-2DA786394D8F}" presName="sibTrans" presStyleLbl="sibTrans2D1" presStyleIdx="0" presStyleCnt="0"/>
      <dgm:spPr/>
    </dgm:pt>
    <dgm:pt modelId="{28B6450A-2BD6-404A-B086-3CDEE23A15F5}" type="pres">
      <dgm:prSet presAssocID="{17147BF7-34D5-47C8-BA93-912DD0497BE8}" presName="compNode" presStyleCnt="0"/>
      <dgm:spPr/>
    </dgm:pt>
    <dgm:pt modelId="{D5426A09-895F-4E9F-BF7B-71BB85D9E36E}" type="pres">
      <dgm:prSet presAssocID="{17147BF7-34D5-47C8-BA93-912DD0497BE8}" presName="pictRect" presStyleLbl="node1" presStyleIdx="3" presStyleCnt="4" custScaleX="119422" custLinFactY="15708" custLinFactNeighborX="7866" custLinFactNeighborY="100000"/>
      <dgm:spPr/>
    </dgm:pt>
    <dgm:pt modelId="{BE9BA12A-3410-4AF7-8E15-ADEC80302D9C}" type="pres">
      <dgm:prSet presAssocID="{17147BF7-34D5-47C8-BA93-912DD0497BE8}" presName="textRect" presStyleLbl="revTx" presStyleIdx="3" presStyleCnt="4" custScaleX="119571" custLinFactNeighborX="5714" custLinFactNeighborY="-64405">
        <dgm:presLayoutVars>
          <dgm:bulletEnabled val="1"/>
        </dgm:presLayoutVars>
      </dgm:prSet>
      <dgm:spPr/>
    </dgm:pt>
  </dgm:ptLst>
  <dgm:cxnLst>
    <dgm:cxn modelId="{69558118-2947-401F-AAB6-D91C5AA45036}" srcId="{2BC4AA3C-0E87-4E12-A4F1-88C45BAE81B6}" destId="{47CBB26E-0455-424E-B28E-1AFC8952D346}" srcOrd="0" destOrd="0" parTransId="{44E82F7D-6397-4665-9F04-57DB8181A23E}" sibTransId="{53222532-38F6-493B-A78A-217B7829B3DF}"/>
    <dgm:cxn modelId="{67D5A51C-D866-48DE-A84B-30A03807E58F}" type="presOf" srcId="{E03E1BB4-7C44-44A6-B2DB-2406C611D176}" destId="{2540E9CA-B76A-4319-90A0-E49AA4A3187B}" srcOrd="0" destOrd="0" presId="urn:microsoft.com/office/officeart/2005/8/layout/pList1"/>
    <dgm:cxn modelId="{A2957968-A8BC-4166-8C3D-71F738AFCDA6}" type="presOf" srcId="{45EE27F5-5691-468A-9F3F-1B3C59F11C85}" destId="{6F79C426-D818-49E0-88C5-243B5E889602}" srcOrd="0" destOrd="0" presId="urn:microsoft.com/office/officeart/2005/8/layout/pList1"/>
    <dgm:cxn modelId="{B4475F52-7A40-4D64-BDEA-1AD8F46B06FA}" srcId="{2BC4AA3C-0E87-4E12-A4F1-88C45BAE81B6}" destId="{17147BF7-34D5-47C8-BA93-912DD0497BE8}" srcOrd="3" destOrd="0" parTransId="{C52E1006-2AB9-41C6-9C1D-9D46B5BD7228}" sibTransId="{3C5A1DC6-285D-4DA0-B244-53E32D24869F}"/>
    <dgm:cxn modelId="{C50B5852-6EBD-40C3-A57E-ECA6B1CE6DD5}" type="presOf" srcId="{3EB1FF75-EB1C-4E10-9A9F-2DA786394D8F}" destId="{8301CEEA-F00A-4587-82EC-5FCE73268C35}" srcOrd="0" destOrd="0" presId="urn:microsoft.com/office/officeart/2005/8/layout/pList1"/>
    <dgm:cxn modelId="{C6330F53-1711-464E-A1B6-75B9F333A6FE}" srcId="{2BC4AA3C-0E87-4E12-A4F1-88C45BAE81B6}" destId="{3AF09252-4804-48B8-B715-FD50D5D53ACF}" srcOrd="1" destOrd="0" parTransId="{C9357E40-B3FF-48A6-8B25-2B1E1B2F094F}" sibTransId="{E03E1BB4-7C44-44A6-B2DB-2406C611D176}"/>
    <dgm:cxn modelId="{C360D058-FA8B-4C78-AA7E-2B0545EB1BC6}" type="presOf" srcId="{53222532-38F6-493B-A78A-217B7829B3DF}" destId="{72D27078-9FB6-4108-9F24-8ED1DAD650BB}" srcOrd="0" destOrd="0" presId="urn:microsoft.com/office/officeart/2005/8/layout/pList1"/>
    <dgm:cxn modelId="{2E68CA97-8433-4880-8A61-E21547056287}" srcId="{2BC4AA3C-0E87-4E12-A4F1-88C45BAE81B6}" destId="{45EE27F5-5691-468A-9F3F-1B3C59F11C85}" srcOrd="2" destOrd="0" parTransId="{A5E35425-8F87-4D5F-B7A8-77716827F9B0}" sibTransId="{3EB1FF75-EB1C-4E10-9A9F-2DA786394D8F}"/>
    <dgm:cxn modelId="{88D6FBA2-BDE4-4021-98CF-51EE258250EA}" type="presOf" srcId="{17147BF7-34D5-47C8-BA93-912DD0497BE8}" destId="{BE9BA12A-3410-4AF7-8E15-ADEC80302D9C}" srcOrd="0" destOrd="0" presId="urn:microsoft.com/office/officeart/2005/8/layout/pList1"/>
    <dgm:cxn modelId="{67EAF6A6-00A0-4F76-8EDB-4A1F09A3ECCC}" type="presOf" srcId="{3AF09252-4804-48B8-B715-FD50D5D53ACF}" destId="{4986705F-9AE9-4440-BE74-446B22C15226}" srcOrd="0" destOrd="0" presId="urn:microsoft.com/office/officeart/2005/8/layout/pList1"/>
    <dgm:cxn modelId="{752C62C1-E893-4DE4-810E-FEF2C527C97A}" type="presOf" srcId="{47CBB26E-0455-424E-B28E-1AFC8952D346}" destId="{05924F65-53ED-4542-8BA9-743DB4816326}" srcOrd="0" destOrd="0" presId="urn:microsoft.com/office/officeart/2005/8/layout/pList1"/>
    <dgm:cxn modelId="{36B9B8F7-1C1F-4CCC-980E-B344FDE8D6D4}" type="presOf" srcId="{2BC4AA3C-0E87-4E12-A4F1-88C45BAE81B6}" destId="{7B0A9777-DC19-49C3-AECC-3A91182988C0}" srcOrd="0" destOrd="0" presId="urn:microsoft.com/office/officeart/2005/8/layout/pList1"/>
    <dgm:cxn modelId="{BBA991DE-0F89-42E4-BE6C-29ACBD7701D1}" type="presParOf" srcId="{7B0A9777-DC19-49C3-AECC-3A91182988C0}" destId="{48863211-3D9E-4882-B9DA-7C4C8F320FC2}" srcOrd="0" destOrd="0" presId="urn:microsoft.com/office/officeart/2005/8/layout/pList1"/>
    <dgm:cxn modelId="{887C3FAE-6465-40A6-A06E-0C241474BAE1}" type="presParOf" srcId="{48863211-3D9E-4882-B9DA-7C4C8F320FC2}" destId="{135A0030-74AC-482F-AD6C-176EA72922B3}" srcOrd="0" destOrd="0" presId="urn:microsoft.com/office/officeart/2005/8/layout/pList1"/>
    <dgm:cxn modelId="{DB44B692-58BD-4E48-9E8B-F00924A2C9CA}" type="presParOf" srcId="{48863211-3D9E-4882-B9DA-7C4C8F320FC2}" destId="{05924F65-53ED-4542-8BA9-743DB4816326}" srcOrd="1" destOrd="0" presId="urn:microsoft.com/office/officeart/2005/8/layout/pList1"/>
    <dgm:cxn modelId="{401BDD8A-0448-4117-BF94-0E1FE59D00F2}" type="presParOf" srcId="{7B0A9777-DC19-49C3-AECC-3A91182988C0}" destId="{72D27078-9FB6-4108-9F24-8ED1DAD650BB}" srcOrd="1" destOrd="0" presId="urn:microsoft.com/office/officeart/2005/8/layout/pList1"/>
    <dgm:cxn modelId="{4B8D67E0-A8D1-40AB-971D-9D4A17AE74E9}" type="presParOf" srcId="{7B0A9777-DC19-49C3-AECC-3A91182988C0}" destId="{506BDC99-6451-4F6B-BBEF-45803D4D09EF}" srcOrd="2" destOrd="0" presId="urn:microsoft.com/office/officeart/2005/8/layout/pList1"/>
    <dgm:cxn modelId="{5796CBE6-F09E-4C40-9A03-3BAA2B4B18A0}" type="presParOf" srcId="{506BDC99-6451-4F6B-BBEF-45803D4D09EF}" destId="{201F5791-7812-4C3A-BC5C-F491563BC474}" srcOrd="0" destOrd="0" presId="urn:microsoft.com/office/officeart/2005/8/layout/pList1"/>
    <dgm:cxn modelId="{DF7A3956-B308-49C3-BBE0-6AF5A0DEE16A}" type="presParOf" srcId="{506BDC99-6451-4F6B-BBEF-45803D4D09EF}" destId="{4986705F-9AE9-4440-BE74-446B22C15226}" srcOrd="1" destOrd="0" presId="urn:microsoft.com/office/officeart/2005/8/layout/pList1"/>
    <dgm:cxn modelId="{11E615D5-FFAE-4951-827B-2A699EAEFBE5}" type="presParOf" srcId="{7B0A9777-DC19-49C3-AECC-3A91182988C0}" destId="{2540E9CA-B76A-4319-90A0-E49AA4A3187B}" srcOrd="3" destOrd="0" presId="urn:microsoft.com/office/officeart/2005/8/layout/pList1"/>
    <dgm:cxn modelId="{09FA22C1-17B7-4B79-8369-BD294081F476}" type="presParOf" srcId="{7B0A9777-DC19-49C3-AECC-3A91182988C0}" destId="{FCB4C980-06B3-4E3E-A895-0B80AD659BE5}" srcOrd="4" destOrd="0" presId="urn:microsoft.com/office/officeart/2005/8/layout/pList1"/>
    <dgm:cxn modelId="{74B9B605-CE88-4D80-A9AB-283E2FDE3D8B}" type="presParOf" srcId="{FCB4C980-06B3-4E3E-A895-0B80AD659BE5}" destId="{9CE52BBF-0362-4D61-A71A-7A9B1A2C0A02}" srcOrd="0" destOrd="0" presId="urn:microsoft.com/office/officeart/2005/8/layout/pList1"/>
    <dgm:cxn modelId="{219AC119-70B2-4D4A-B124-5999081854FB}" type="presParOf" srcId="{FCB4C980-06B3-4E3E-A895-0B80AD659BE5}" destId="{6F79C426-D818-49E0-88C5-243B5E889602}" srcOrd="1" destOrd="0" presId="urn:microsoft.com/office/officeart/2005/8/layout/pList1"/>
    <dgm:cxn modelId="{286881E0-F014-4A3D-B520-734B98A4A516}" type="presParOf" srcId="{7B0A9777-DC19-49C3-AECC-3A91182988C0}" destId="{8301CEEA-F00A-4587-82EC-5FCE73268C35}" srcOrd="5" destOrd="0" presId="urn:microsoft.com/office/officeart/2005/8/layout/pList1"/>
    <dgm:cxn modelId="{A502B708-F838-4192-BA4E-75C0EF1C512E}" type="presParOf" srcId="{7B0A9777-DC19-49C3-AECC-3A91182988C0}" destId="{28B6450A-2BD6-404A-B086-3CDEE23A15F5}" srcOrd="6" destOrd="0" presId="urn:microsoft.com/office/officeart/2005/8/layout/pList1"/>
    <dgm:cxn modelId="{FDBD9CED-9F2D-4873-A933-7DF3D7F19383}" type="presParOf" srcId="{28B6450A-2BD6-404A-B086-3CDEE23A15F5}" destId="{D5426A09-895F-4E9F-BF7B-71BB85D9E36E}" srcOrd="0" destOrd="0" presId="urn:microsoft.com/office/officeart/2005/8/layout/pList1"/>
    <dgm:cxn modelId="{B4DF919C-157E-4972-AFFC-3F34F768A2FB}" type="presParOf" srcId="{28B6450A-2BD6-404A-B086-3CDEE23A15F5}" destId="{BE9BA12A-3410-4AF7-8E15-ADEC80302D9C}"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A0030-74AC-482F-AD6C-176EA72922B3}">
      <dsp:nvSpPr>
        <dsp:cNvPr id="0" name=""/>
        <dsp:cNvSpPr/>
      </dsp:nvSpPr>
      <dsp:spPr>
        <a:xfrm>
          <a:off x="0" y="2229805"/>
          <a:ext cx="3684492" cy="2127889"/>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924F65-53ED-4542-8BA9-743DB4816326}">
      <dsp:nvSpPr>
        <dsp:cNvPr id="0" name=""/>
        <dsp:cNvSpPr/>
      </dsp:nvSpPr>
      <dsp:spPr>
        <a:xfrm>
          <a:off x="368372" y="2545883"/>
          <a:ext cx="3088374" cy="1145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0" numCol="1" spcCol="1270" anchor="t" anchorCtr="0">
          <a:noAutofit/>
        </a:bodyPr>
        <a:lstStyle/>
        <a:p>
          <a:pPr marL="0" lvl="0" indent="0" algn="ctr" defTabSz="1422400">
            <a:lnSpc>
              <a:spcPct val="90000"/>
            </a:lnSpc>
            <a:spcBef>
              <a:spcPct val="0"/>
            </a:spcBef>
            <a:spcAft>
              <a:spcPct val="35000"/>
            </a:spcAft>
            <a:buNone/>
          </a:pPr>
          <a:r>
            <a:rPr lang="fr-FR" sz="3200" b="1" kern="1200" cap="none" spc="0" dirty="0">
              <a:ln w="22225">
                <a:solidFill>
                  <a:schemeClr val="accent2"/>
                </a:solidFill>
                <a:prstDash val="solid"/>
              </a:ln>
              <a:solidFill>
                <a:schemeClr val="accent2">
                  <a:lumMod val="40000"/>
                  <a:lumOff val="60000"/>
                </a:schemeClr>
              </a:solidFill>
              <a:effectLst/>
            </a:rPr>
            <a:t>Pédagogie différentié</a:t>
          </a:r>
        </a:p>
      </dsp:txBody>
      <dsp:txXfrm>
        <a:off x="368372" y="2545883"/>
        <a:ext cx="3088374" cy="1145786"/>
      </dsp:txXfrm>
    </dsp:sp>
    <dsp:sp modelId="{201F5791-7812-4C3A-BC5C-F491563BC474}">
      <dsp:nvSpPr>
        <dsp:cNvPr id="0" name=""/>
        <dsp:cNvSpPr/>
      </dsp:nvSpPr>
      <dsp:spPr>
        <a:xfrm>
          <a:off x="4192094" y="0"/>
          <a:ext cx="3711484" cy="2127889"/>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86705F-9AE9-4440-BE74-446B22C15226}">
      <dsp:nvSpPr>
        <dsp:cNvPr id="0" name=""/>
        <dsp:cNvSpPr/>
      </dsp:nvSpPr>
      <dsp:spPr>
        <a:xfrm>
          <a:off x="4519678" y="448887"/>
          <a:ext cx="3088374" cy="1145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0" numCol="1" spcCol="1270" anchor="t" anchorCtr="0">
          <a:noAutofit/>
        </a:bodyPr>
        <a:lstStyle/>
        <a:p>
          <a:pPr marL="0" lvl="0" indent="0" algn="ctr" defTabSz="1422400">
            <a:lnSpc>
              <a:spcPct val="90000"/>
            </a:lnSpc>
            <a:spcBef>
              <a:spcPct val="0"/>
            </a:spcBef>
            <a:spcAft>
              <a:spcPct val="35000"/>
            </a:spcAft>
            <a:buNone/>
          </a:pPr>
          <a:r>
            <a:rPr lang="fr-FR" sz="3200" b="1" kern="1200" cap="none" spc="0" dirty="0">
              <a:ln w="22225">
                <a:solidFill>
                  <a:schemeClr val="accent2"/>
                </a:solidFill>
                <a:prstDash val="solid"/>
              </a:ln>
              <a:solidFill>
                <a:schemeClr val="accent2">
                  <a:lumMod val="40000"/>
                  <a:lumOff val="60000"/>
                </a:schemeClr>
              </a:solidFill>
              <a:effectLst/>
            </a:rPr>
            <a:t>Pédagogie inversée</a:t>
          </a:r>
        </a:p>
      </dsp:txBody>
      <dsp:txXfrm>
        <a:off x="4519678" y="448887"/>
        <a:ext cx="3088374" cy="1145786"/>
      </dsp:txXfrm>
    </dsp:sp>
    <dsp:sp modelId="{9CE52BBF-0362-4D61-A71A-7A9B1A2C0A02}">
      <dsp:nvSpPr>
        <dsp:cNvPr id="0" name=""/>
        <dsp:cNvSpPr/>
      </dsp:nvSpPr>
      <dsp:spPr>
        <a:xfrm>
          <a:off x="8411181" y="2254233"/>
          <a:ext cx="3780818" cy="2127889"/>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79C426-D818-49E0-88C5-243B5E889602}">
      <dsp:nvSpPr>
        <dsp:cNvPr id="0" name=""/>
        <dsp:cNvSpPr/>
      </dsp:nvSpPr>
      <dsp:spPr>
        <a:xfrm>
          <a:off x="8716806" y="2546754"/>
          <a:ext cx="3475193" cy="1145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0" numCol="1" spcCol="1270" anchor="t" anchorCtr="0">
          <a:noAutofit/>
        </a:bodyPr>
        <a:lstStyle/>
        <a:p>
          <a:pPr marL="0" lvl="0" indent="0" algn="ctr" defTabSz="1422400">
            <a:lnSpc>
              <a:spcPct val="90000"/>
            </a:lnSpc>
            <a:spcBef>
              <a:spcPct val="0"/>
            </a:spcBef>
            <a:spcAft>
              <a:spcPct val="35000"/>
            </a:spcAft>
            <a:buNone/>
          </a:pPr>
          <a:r>
            <a:rPr lang="fr-FR" sz="3200" b="1" kern="1200" cap="none" spc="0" dirty="0">
              <a:ln w="22225">
                <a:solidFill>
                  <a:schemeClr val="accent2"/>
                </a:solidFill>
                <a:prstDash val="solid"/>
              </a:ln>
              <a:solidFill>
                <a:schemeClr val="accent2">
                  <a:lumMod val="40000"/>
                  <a:lumOff val="60000"/>
                </a:schemeClr>
              </a:solidFill>
              <a:effectLst/>
            </a:rPr>
            <a:t>Sérendipité des apprentissages</a:t>
          </a:r>
        </a:p>
      </dsp:txBody>
      <dsp:txXfrm>
        <a:off x="8716806" y="2546754"/>
        <a:ext cx="3475193" cy="1145786"/>
      </dsp:txXfrm>
    </dsp:sp>
    <dsp:sp modelId="{D5426A09-895F-4E9F-BF7B-71BB85D9E36E}">
      <dsp:nvSpPr>
        <dsp:cNvPr id="0" name=""/>
        <dsp:cNvSpPr/>
      </dsp:nvSpPr>
      <dsp:spPr>
        <a:xfrm>
          <a:off x="4494832" y="4730110"/>
          <a:ext cx="3688198" cy="2127889"/>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BA12A-3410-4AF7-8E15-ADEC80302D9C}">
      <dsp:nvSpPr>
        <dsp:cNvPr id="0" name=""/>
        <dsp:cNvSpPr/>
      </dsp:nvSpPr>
      <dsp:spPr>
        <a:xfrm>
          <a:off x="4426069" y="4973364"/>
          <a:ext cx="3692799" cy="1145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0" numCol="1" spcCol="1270" anchor="t" anchorCtr="0">
          <a:noAutofit/>
        </a:bodyPr>
        <a:lstStyle/>
        <a:p>
          <a:pPr marL="0" lvl="0" indent="0" algn="ctr" defTabSz="1422400">
            <a:lnSpc>
              <a:spcPct val="90000"/>
            </a:lnSpc>
            <a:spcBef>
              <a:spcPct val="0"/>
            </a:spcBef>
            <a:spcAft>
              <a:spcPct val="35000"/>
            </a:spcAft>
            <a:buNone/>
          </a:pPr>
          <a:r>
            <a:rPr lang="fr-FR" sz="3200" b="1" kern="1200" cap="none" spc="0" dirty="0">
              <a:ln w="22225">
                <a:solidFill>
                  <a:schemeClr val="accent2"/>
                </a:solidFill>
                <a:prstDash val="solid"/>
              </a:ln>
              <a:solidFill>
                <a:schemeClr val="accent2">
                  <a:lumMod val="40000"/>
                  <a:lumOff val="60000"/>
                </a:schemeClr>
              </a:solidFill>
              <a:effectLst/>
            </a:rPr>
            <a:t>De l’outil à l’instrument pédagogique</a:t>
          </a:r>
        </a:p>
      </dsp:txBody>
      <dsp:txXfrm>
        <a:off x="4426069" y="4973364"/>
        <a:ext cx="3692799" cy="1145786"/>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0788E-6806-479A-B1DF-AF8F151BE809}" type="datetimeFigureOut">
              <a:rPr lang="fr-FR" smtClean="0"/>
              <a:t>22/06/2017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F0CEE-2CE2-4C8D-B35A-C5035FDF4D6B}" type="slidenum">
              <a:rPr lang="fr-FR" smtClean="0"/>
              <a:t>‹N°›</a:t>
            </a:fld>
            <a:endParaRPr lang="fr-FR"/>
          </a:p>
        </p:txBody>
      </p:sp>
    </p:spTree>
    <p:extLst>
      <p:ext uri="{BB962C8B-B14F-4D97-AF65-F5344CB8AC3E}">
        <p14:creationId xmlns:p14="http://schemas.microsoft.com/office/powerpoint/2010/main" val="90278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B5F0CEE-2CE2-4C8D-B35A-C5035FDF4D6B}" type="slidenum">
              <a:rPr lang="fr-FR" smtClean="0"/>
              <a:t>1</a:t>
            </a:fld>
            <a:endParaRPr lang="fr-FR"/>
          </a:p>
        </p:txBody>
      </p:sp>
    </p:spTree>
    <p:extLst>
      <p:ext uri="{BB962C8B-B14F-4D97-AF65-F5344CB8AC3E}">
        <p14:creationId xmlns:p14="http://schemas.microsoft.com/office/powerpoint/2010/main" val="295717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64EBA53-4B4A-40C9-A300-3D2ADC3E1DD1}"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139896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36C8A35-B04C-46C8-A81F-022CEF6163BC}"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24050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D130C1B-C00C-43AA-B973-D22A49E82927}"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E6FC8-BAF7-41CD-ADB8-805D0065A8A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765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7B9D8200-3270-4990-9DE3-C96ACD0DEC29}"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1618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67A41EA2-7FAB-4E0B-809E-28F58D2064B1}"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E6FC8-BAF7-41CD-ADB8-805D0065A8A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993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ABF1FE47-A6B6-4545-B016-0DC554FB7183}"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26926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591670-59F1-40A2-961F-FBC2AB59A977}"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45550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98DB31-D06B-42CD-AFB2-172527AC106F}"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23572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D063E7-0966-43B8-8A10-54E765A43BB9}"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64352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E1F498-3744-4A6D-A789-208BB3E0DB65}" type="datetime1">
              <a:rPr lang="fr-FR" smtClean="0"/>
              <a:t>22/06/2017</a:t>
            </a:fld>
            <a:endParaRPr lang="fr-FR"/>
          </a:p>
        </p:txBody>
      </p:sp>
      <p:sp>
        <p:nvSpPr>
          <p:cNvPr id="5" name="Footer Placeholder 4"/>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321446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E168E4B-E1BD-496E-A051-460C2FFE58E8}"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139837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D85935C-4F79-4D2E-B9D5-44DC004D51AA}" type="datetime1">
              <a:rPr lang="fr-FR" smtClean="0"/>
              <a:t>22/06/2017</a:t>
            </a:fld>
            <a:endParaRPr lang="fr-FR"/>
          </a:p>
        </p:txBody>
      </p:sp>
      <p:sp>
        <p:nvSpPr>
          <p:cNvPr id="8" name="Footer Placeholder 7"/>
          <p:cNvSpPr>
            <a:spLocks noGrp="1"/>
          </p:cNvSpPr>
          <p:nvPr>
            <p:ph type="ftr" sz="quarter" idx="11"/>
          </p:nvPr>
        </p:nvSpPr>
        <p:spPr/>
        <p:txBody>
          <a:bodyPr/>
          <a:lstStyle/>
          <a:p>
            <a:r>
              <a:rPr lang="fr-FR"/>
              <a:t>Damien LEBEGUE chargé de mission au numérique Académie REIMS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405493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DAFB5B4-E94C-44BE-ABF6-01EE296CF849}" type="datetime1">
              <a:rPr lang="fr-FR" smtClean="0"/>
              <a:t>22/06/2017</a:t>
            </a:fld>
            <a:endParaRPr lang="fr-FR"/>
          </a:p>
        </p:txBody>
      </p:sp>
      <p:sp>
        <p:nvSpPr>
          <p:cNvPr id="4" name="Footer Placeholder 3"/>
          <p:cNvSpPr>
            <a:spLocks noGrp="1"/>
          </p:cNvSpPr>
          <p:nvPr>
            <p:ph type="ftr" sz="quarter" idx="11"/>
          </p:nvPr>
        </p:nvSpPr>
        <p:spPr/>
        <p:txBody>
          <a:bodyPr/>
          <a:lstStyle/>
          <a:p>
            <a:r>
              <a:rPr lang="fr-FR"/>
              <a:t>Damien LEBEGUE chargé de mission au numérique Académie REIMS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77870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24376-EDA8-4A3A-B9BA-1CB3414A3AB9}" type="datetime1">
              <a:rPr lang="fr-FR" smtClean="0"/>
              <a:t>22/06/2017</a:t>
            </a:fld>
            <a:endParaRPr lang="fr-FR"/>
          </a:p>
        </p:txBody>
      </p:sp>
      <p:sp>
        <p:nvSpPr>
          <p:cNvPr id="3" name="Footer Placeholder 2"/>
          <p:cNvSpPr>
            <a:spLocks noGrp="1"/>
          </p:cNvSpPr>
          <p:nvPr>
            <p:ph type="ftr" sz="quarter" idx="11"/>
          </p:nvPr>
        </p:nvSpPr>
        <p:spPr/>
        <p:txBody>
          <a:bodyPr/>
          <a:lstStyle/>
          <a:p>
            <a:r>
              <a:rPr lang="fr-FR"/>
              <a:t>Damien LEBEGUE chargé de mission au numérique Académie REIMS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72739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C9513F5-234C-49F6-A519-7A2CDA7F4DFE}"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23500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71E0E1B-79B5-4361-B15C-473DA876A9F8}" type="datetime1">
              <a:rPr lang="fr-FR" smtClean="0"/>
              <a:t>22/06/2017</a:t>
            </a:fld>
            <a:endParaRPr lang="fr-FR"/>
          </a:p>
        </p:txBody>
      </p:sp>
      <p:sp>
        <p:nvSpPr>
          <p:cNvPr id="6" name="Footer Placeholder 5"/>
          <p:cNvSpPr>
            <a:spLocks noGrp="1"/>
          </p:cNvSpPr>
          <p:nvPr>
            <p:ph type="ftr" sz="quarter" idx="11"/>
          </p:nvPr>
        </p:nvSpPr>
        <p:spPr/>
        <p:txBody>
          <a:bodyPr/>
          <a:lstStyle/>
          <a:p>
            <a:r>
              <a:rPr lang="fr-FR"/>
              <a:t>Damien LEBEGUE chargé de mission au numérique Académie REIMS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E6FC8-BAF7-41CD-ADB8-805D0065A8A9}" type="slidenum">
              <a:rPr lang="fr-FR" smtClean="0"/>
              <a:t>‹N°›</a:t>
            </a:fld>
            <a:endParaRPr lang="fr-FR"/>
          </a:p>
        </p:txBody>
      </p:sp>
    </p:spTree>
    <p:extLst>
      <p:ext uri="{BB962C8B-B14F-4D97-AF65-F5344CB8AC3E}">
        <p14:creationId xmlns:p14="http://schemas.microsoft.com/office/powerpoint/2010/main" val="19813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5C0BC0-0980-44BF-BF3D-F5240C20300D}" type="datetime1">
              <a:rPr lang="fr-FR" smtClean="0"/>
              <a:t>22/06/2017</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Damien LEBEGUE chargé de mission au numérique Académie REIMS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DE6FC8-BAF7-41CD-ADB8-805D0065A8A9}" type="slidenum">
              <a:rPr lang="fr-FR" smtClean="0"/>
              <a:t>‹N°›</a:t>
            </a:fld>
            <a:endParaRPr lang="fr-FR"/>
          </a:p>
        </p:txBody>
      </p:sp>
    </p:spTree>
    <p:extLst>
      <p:ext uri="{BB962C8B-B14F-4D97-AF65-F5344CB8AC3E}">
        <p14:creationId xmlns:p14="http://schemas.microsoft.com/office/powerpoint/2010/main" val="2816554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ac-reims.fr/datice/eps/tice_eps/Step_powerpoint/Step_powerpoint.rar" TargetMode="External"/><Relationship Id="rId2" Type="http://schemas.openxmlformats.org/officeDocument/2006/relationships/hyperlink" Target="http://www.ac-reims.fr/datice/eps/tice_eps/site_escalade/index2.htm" TargetMode="External"/><Relationship Id="rId1" Type="http://schemas.openxmlformats.org/officeDocument/2006/relationships/slideLayout" Target="../slideLayouts/slideLayout1.xml"/><Relationship Id="rId5" Type="http://schemas.openxmlformats.org/officeDocument/2006/relationships/hyperlink" Target="#lutte"/><Relationship Id="rId4" Type="http://schemas.openxmlformats.org/officeDocument/2006/relationships/hyperlink" Target="#gym"/></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innovationetserendipite.wordpress.com/2011/01/26/le-hasard-ne-favorise-que-les-esprits-prepares-pasteu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jean.heutte.free.fr/spip.php?auteur1"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cyroul.com/" TargetMode="External"/><Relationship Id="rId2" Type="http://schemas.openxmlformats.org/officeDocument/2006/relationships/hyperlink" Target="http://curiouser.fr/qui-sommes-nous/" TargetMode="External"/><Relationship Id="rId1" Type="http://schemas.openxmlformats.org/officeDocument/2006/relationships/slideLayout" Target="../slideLayouts/slideLayout7.xml"/><Relationship Id="rId4" Type="http://schemas.openxmlformats.org/officeDocument/2006/relationships/hyperlink" Target="http://story-playing.com/"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fr.readwriteweb.com/2010/01/26/usages/comprendre-adolescent-multimedia/"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nytimes.com/2011/04/10/business/10ping.html?_r=4"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www.framablog.org/index.php/post/2008/12/07/"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channels.com/episodes/show/13507768/Attention-101" TargetMode="External"/><Relationship Id="rId2" Type="http://schemas.openxmlformats.org/officeDocument/2006/relationships/hyperlink" Target="http://www.internetactu.net/2009/05/26/sommes-nous-multitaches-12-comment-apprendre-a-maitriser-notre-attention/"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nymag.com/news/features/56793/"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www.doyoubuzz.com/var/f/PR/Ms/PRMseBICKl3A_jOW62UNkng-ozvQLyxZuH7V0chDt4awp8XT1J.pdf"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vincentfevrier.wordpress.com/2014/10/29/la-serendipite-un-blabla-de-la-veille-numerique/"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fr.wikipedia.org/wiki/Zemblanit%C3%A9" TargetMode="External"/><Relationship Id="rId2" Type="http://schemas.openxmlformats.org/officeDocument/2006/relationships/hyperlink" Target="http://tel.archives-ouvertes.fr/docs/00/42/19/28/PDF/theseLeDeuff.pdf"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brest.net/IMG/pdf/Guide_pratique_du_travail_collaboratif.pdf"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7300" y="824134"/>
            <a:ext cx="11101387" cy="4948015"/>
          </a:xfrm>
        </p:spPr>
        <p:txBody>
          <a:bodyPr>
            <a:noAutofit/>
          </a:bodyPr>
          <a:lstStyle/>
          <a:p>
            <a:pPr algn="ctr"/>
            <a:r>
              <a:rPr lang="fr-FR" sz="5400" dirty="0">
                <a:solidFill>
                  <a:schemeClr val="accent1">
                    <a:lumMod val="75000"/>
                  </a:schemeClr>
                </a:solidFill>
              </a:rPr>
              <a:t>Présentation sur la pédagogie au et par le numérique</a:t>
            </a:r>
            <a:br>
              <a:rPr lang="fr-FR" sz="5400" dirty="0">
                <a:solidFill>
                  <a:schemeClr val="accent1">
                    <a:lumMod val="75000"/>
                  </a:schemeClr>
                </a:solidFill>
              </a:rPr>
            </a:br>
            <a:br>
              <a:rPr lang="fr-FR" sz="5400" dirty="0">
                <a:solidFill>
                  <a:schemeClr val="accent1">
                    <a:lumMod val="75000"/>
                  </a:schemeClr>
                </a:solidFill>
              </a:rPr>
            </a:br>
            <a:r>
              <a:rPr lang="fr-FR" sz="5400" dirty="0">
                <a:solidFill>
                  <a:schemeClr val="accent1">
                    <a:lumMod val="75000"/>
                  </a:schemeClr>
                </a:solidFill>
              </a:rPr>
              <a:t>Développons la notion d’innovation pédagogique</a:t>
            </a:r>
          </a:p>
        </p:txBody>
      </p:sp>
      <p:sp>
        <p:nvSpPr>
          <p:cNvPr id="7" name="Espace réservé du pied de page 6"/>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300913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3864" y="313890"/>
            <a:ext cx="5344271" cy="6230219"/>
          </a:xfrm>
          <a:prstGeom prst="rect">
            <a:avLst/>
          </a:prstGeom>
        </p:spPr>
      </p:pic>
      <p:sp>
        <p:nvSpPr>
          <p:cNvPr id="3" name="Espace réservé du pied de page 2"/>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221036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7340" y="0"/>
            <a:ext cx="4317319" cy="6858000"/>
          </a:xfrm>
          <a:prstGeom prst="rect">
            <a:avLst/>
          </a:prstGeom>
        </p:spPr>
      </p:pic>
      <p:sp>
        <p:nvSpPr>
          <p:cNvPr id="3" name="Espace réservé du pied de page 2"/>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195937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EFB47F62-A9C9-4250-96D2-ADAAC0CA5BA9}"/>
              </a:ext>
            </a:extLst>
          </p:cNvPr>
          <p:cNvSpPr/>
          <p:nvPr/>
        </p:nvSpPr>
        <p:spPr>
          <a:xfrm>
            <a:off x="1732547" y="122679"/>
            <a:ext cx="10459453" cy="523220"/>
          </a:xfrm>
          <a:prstGeom prst="rect">
            <a:avLst/>
          </a:prstGeom>
        </p:spPr>
        <p:txBody>
          <a:bodyPr wrap="square">
            <a:spAutoFit/>
          </a:bodyPr>
          <a:lstStyle/>
          <a:p>
            <a:r>
              <a:rPr lang="fr-FR" sz="2400" b="1" i="1" dirty="0">
                <a:solidFill>
                  <a:schemeClr val="accent1">
                    <a:lumMod val="75000"/>
                  </a:schemeClr>
                </a:solidFill>
              </a:rPr>
              <a:t>	</a:t>
            </a:r>
            <a:r>
              <a:rPr lang="fr-FR" sz="2800" b="1" i="1" u="sng" dirty="0">
                <a:solidFill>
                  <a:schemeClr val="accent1">
                    <a:lumMod val="75000"/>
                  </a:schemeClr>
                </a:solidFill>
              </a:rPr>
              <a:t>Il existe 5 grands axes d’utilisation des TICE en EPS :</a:t>
            </a:r>
            <a:endParaRPr lang="fr-FR"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AF8FB8EE-44FF-4DD1-83CE-3812BEFD0862}"/>
              </a:ext>
            </a:extLst>
          </p:cNvPr>
          <p:cNvSpPr txBox="1"/>
          <p:nvPr/>
        </p:nvSpPr>
        <p:spPr>
          <a:xfrm>
            <a:off x="1997243" y="986590"/>
            <a:ext cx="10286999" cy="1846659"/>
          </a:xfrm>
          <a:prstGeom prst="rect">
            <a:avLst/>
          </a:prstGeom>
          <a:noFill/>
        </p:spPr>
        <p:txBody>
          <a:bodyPr wrap="square" rtlCol="0">
            <a:spAutoFit/>
          </a:bodyPr>
          <a:lstStyle/>
          <a:p>
            <a:r>
              <a:rPr lang="fr-FR" sz="2400" b="1" dirty="0">
                <a:solidFill>
                  <a:schemeClr val="accent1">
                    <a:lumMod val="75000"/>
                  </a:schemeClr>
                </a:solidFill>
                <a:latin typeface="Calibri" panose="020F0502020204030204" pitchFamily="34" charset="0"/>
                <a:cs typeface="Calibri" panose="020F0502020204030204" pitchFamily="34" charset="0"/>
              </a:rPr>
              <a:t>1-Les TICE au profit de l’évaluation la connaissance du résultat et de la gestion administrative : </a:t>
            </a:r>
            <a:br>
              <a:rPr lang="fr-FR" sz="2400" b="1" dirty="0">
                <a:solidFill>
                  <a:schemeClr val="accent1">
                    <a:lumMod val="75000"/>
                  </a:schemeClr>
                </a:solidFill>
                <a:latin typeface="Calibri" panose="020F0502020204030204" pitchFamily="34" charset="0"/>
                <a:cs typeface="Calibri" panose="020F0502020204030204" pitchFamily="34" charset="0"/>
              </a:rPr>
            </a:br>
            <a:r>
              <a:rPr lang="fr-FR" sz="2400" b="1" dirty="0">
                <a:solidFill>
                  <a:schemeClr val="accent1">
                    <a:lumMod val="75000"/>
                  </a:schemeClr>
                </a:solidFill>
                <a:latin typeface="Calibri" panose="020F0502020204030204" pitchFamily="34" charset="0"/>
                <a:cs typeface="Calibri" panose="020F0502020204030204" pitchFamily="34" charset="0"/>
              </a:rPr>
              <a:t>Ce premier axe d’utilisation des TICE est celui le plus utilisé par l’ensemble des enseignants d’EPS (fichier Excel, </a:t>
            </a:r>
            <a:r>
              <a:rPr lang="fr-FR" sz="2400" b="1" dirty="0" err="1">
                <a:solidFill>
                  <a:schemeClr val="accent1">
                    <a:lumMod val="75000"/>
                  </a:schemeClr>
                </a:solidFill>
                <a:latin typeface="Calibri" panose="020F0502020204030204" pitchFamily="34" charset="0"/>
                <a:cs typeface="Calibri" panose="020F0502020204030204" pitchFamily="34" charset="0"/>
              </a:rPr>
              <a:t>Gesteps</a:t>
            </a:r>
            <a:r>
              <a:rPr lang="fr-FR" sz="2400" b="1" dirty="0">
                <a:solidFill>
                  <a:schemeClr val="accent1">
                    <a:lumMod val="75000"/>
                  </a:schemeClr>
                </a:solidFill>
                <a:latin typeface="Calibri" panose="020F0502020204030204" pitchFamily="34" charset="0"/>
                <a:cs typeface="Calibri" panose="020F0502020204030204" pitchFamily="34" charset="0"/>
              </a:rPr>
              <a:t>, QR code CO…)</a:t>
            </a:r>
          </a:p>
          <a:p>
            <a:endParaRPr lang="fr-FR" dirty="0"/>
          </a:p>
        </p:txBody>
      </p:sp>
      <p:sp>
        <p:nvSpPr>
          <p:cNvPr id="5" name="Rectangle 4">
            <a:extLst>
              <a:ext uri="{FF2B5EF4-FFF2-40B4-BE49-F238E27FC236}">
                <a16:creationId xmlns:a16="http://schemas.microsoft.com/office/drawing/2014/main" id="{C3052F4F-70A6-45B0-B367-515DFB61436D}"/>
              </a:ext>
            </a:extLst>
          </p:cNvPr>
          <p:cNvSpPr/>
          <p:nvPr/>
        </p:nvSpPr>
        <p:spPr>
          <a:xfrm>
            <a:off x="1997243" y="2378797"/>
            <a:ext cx="9986209" cy="2954655"/>
          </a:xfrm>
          <a:prstGeom prst="rect">
            <a:avLst/>
          </a:prstGeom>
        </p:spPr>
        <p:txBody>
          <a:bodyPr wrap="square">
            <a:spAutoFit/>
          </a:bodyPr>
          <a:lstStyle/>
          <a:p>
            <a:endParaRPr lang="fr-FR" dirty="0"/>
          </a:p>
          <a:p>
            <a:pPr lvl="0"/>
            <a:r>
              <a:rPr lang="fr-FR" sz="2400" b="1" dirty="0">
                <a:solidFill>
                  <a:schemeClr val="accent1">
                    <a:lumMod val="75000"/>
                  </a:schemeClr>
                </a:solidFill>
                <a:latin typeface="Calibri" panose="020F0502020204030204" pitchFamily="34" charset="0"/>
                <a:cs typeface="Calibri" panose="020F0502020204030204" pitchFamily="34" charset="0"/>
              </a:rPr>
              <a:t>2-Les TICE permettant la mise en œuvre de feedback ( apprentissage Vicariant A Bandura) : (la connaissance de l’exécution)</a:t>
            </a:r>
          </a:p>
          <a:p>
            <a:r>
              <a:rPr lang="fr-FR" sz="2400" b="1" dirty="0">
                <a:solidFill>
                  <a:schemeClr val="accent1">
                    <a:lumMod val="75000"/>
                  </a:schemeClr>
                </a:solidFill>
                <a:latin typeface="Calibri" panose="020F0502020204030204" pitchFamily="34" charset="0"/>
                <a:cs typeface="Calibri" panose="020F0502020204030204" pitchFamily="34" charset="0"/>
              </a:rPr>
              <a:t>* retour photos, vidéos sur la pratique( </a:t>
            </a:r>
            <a:r>
              <a:rPr lang="fr-FR" sz="2400" b="1" dirty="0" err="1">
                <a:solidFill>
                  <a:schemeClr val="accent1">
                    <a:lumMod val="75000"/>
                  </a:schemeClr>
                </a:solidFill>
                <a:latin typeface="Calibri" panose="020F0502020204030204" pitchFamily="34" charset="0"/>
                <a:cs typeface="Calibri" panose="020F0502020204030204" pitchFamily="34" charset="0"/>
              </a:rPr>
              <a:t>dartfish,kinovea</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ubersens</a:t>
            </a:r>
            <a:r>
              <a:rPr lang="fr-FR" sz="2400" b="1" dirty="0">
                <a:solidFill>
                  <a:schemeClr val="accent1">
                    <a:lumMod val="75000"/>
                  </a:schemeClr>
                </a:solidFill>
                <a:latin typeface="Calibri" panose="020F0502020204030204" pitchFamily="34" charset="0"/>
                <a:cs typeface="Calibri" panose="020F0502020204030204" pitchFamily="34" charset="0"/>
              </a:rPr>
              <a:t>= Technique ,</a:t>
            </a:r>
            <a:r>
              <a:rPr lang="fr-FR" sz="2400" b="1" dirty="0" err="1">
                <a:solidFill>
                  <a:schemeClr val="accent1">
                    <a:lumMod val="75000"/>
                  </a:schemeClr>
                </a:solidFill>
                <a:latin typeface="Calibri" panose="020F0502020204030204" pitchFamily="34" charset="0"/>
                <a:cs typeface="Calibri" panose="020F0502020204030204" pitchFamily="34" charset="0"/>
              </a:rPr>
              <a:t>vidéodelay</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coach’s</a:t>
            </a:r>
            <a:r>
              <a:rPr lang="fr-FR" sz="2400" b="1" dirty="0">
                <a:solidFill>
                  <a:schemeClr val="accent1">
                    <a:lumMod val="75000"/>
                  </a:schemeClr>
                </a:solidFill>
                <a:latin typeface="Calibri" panose="020F0502020204030204" pitchFamily="34" charset="0"/>
                <a:cs typeface="Calibri" panose="020F0502020204030204" pitchFamily="34" charset="0"/>
              </a:rPr>
              <a:t> eye, pico en CO, QR code CO... )</a:t>
            </a:r>
          </a:p>
          <a:p>
            <a:r>
              <a:rPr lang="fr-FR" sz="2400" b="1" dirty="0">
                <a:solidFill>
                  <a:schemeClr val="accent1">
                    <a:lumMod val="75000"/>
                  </a:schemeClr>
                </a:solidFill>
                <a:latin typeface="Calibri" panose="020F0502020204030204" pitchFamily="34" charset="0"/>
                <a:cs typeface="Calibri" panose="020F0502020204030204" pitchFamily="34" charset="0"/>
              </a:rPr>
              <a:t>*Utilisation de logiciel gratuits de carte mental, permettant d’organiser et de gérer des échanges verbaux d’idées et d’information (ex : </a:t>
            </a:r>
            <a:r>
              <a:rPr lang="fr-FR" sz="2400" b="1" dirty="0" err="1">
                <a:solidFill>
                  <a:schemeClr val="accent1">
                    <a:lumMod val="75000"/>
                  </a:schemeClr>
                </a:solidFill>
                <a:latin typeface="Calibri" panose="020F0502020204030204" pitchFamily="34" charset="0"/>
                <a:cs typeface="Calibri" panose="020F0502020204030204" pitchFamily="34" charset="0"/>
              </a:rPr>
              <a:t>freemind</a:t>
            </a:r>
            <a:r>
              <a:rPr lang="fr-FR" sz="2400" b="1" dirty="0">
                <a:solidFill>
                  <a:schemeClr val="accent1">
                    <a:lumMod val="75000"/>
                  </a:schemeClr>
                </a:solidFill>
                <a:latin typeface="Calibri" panose="020F0502020204030204" pitchFamily="34" charset="0"/>
                <a:cs typeface="Calibri" panose="020F0502020204030204" pitchFamily="34" charset="0"/>
              </a:rPr>
              <a:t>), utilisation de tablettes </a:t>
            </a:r>
          </a:p>
        </p:txBody>
      </p:sp>
    </p:spTree>
    <p:extLst>
      <p:ext uri="{BB962C8B-B14F-4D97-AF65-F5344CB8AC3E}">
        <p14:creationId xmlns:p14="http://schemas.microsoft.com/office/powerpoint/2010/main" val="142726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2308324"/>
          </a:xfrm>
          <a:prstGeom prst="rect">
            <a:avLst/>
          </a:prstGeom>
        </p:spPr>
        <p:txBody>
          <a:bodyPr wrap="square">
            <a:spAutoFit/>
          </a:bodyPr>
          <a:lstStyle/>
          <a:p>
            <a:r>
              <a:rPr lang="fr-FR" sz="2400" b="1" dirty="0">
                <a:solidFill>
                  <a:schemeClr val="accent1">
                    <a:lumMod val="75000"/>
                  </a:schemeClr>
                </a:solidFill>
                <a:latin typeface="Calibri" panose="020F0502020204030204" pitchFamily="34" charset="0"/>
                <a:cs typeface="Calibri" panose="020F0502020204030204" pitchFamily="34" charset="0"/>
              </a:rPr>
              <a:t>3-Les TICE permettant l’accès à une banque de données (la connaissance de l’exécution)</a:t>
            </a:r>
          </a:p>
          <a:p>
            <a:pPr marL="342900" indent="-342900">
              <a:buFont typeface="Arial" panose="020B0604020202020204" pitchFamily="34" charset="0"/>
              <a:buChar char="•"/>
            </a:pPr>
            <a:r>
              <a:rPr lang="fr-FR" sz="2400" b="1" dirty="0">
                <a:solidFill>
                  <a:schemeClr val="accent1">
                    <a:lumMod val="75000"/>
                  </a:schemeClr>
                </a:solidFill>
                <a:latin typeface="Calibri" panose="020F0502020204030204" pitchFamily="34" charset="0"/>
                <a:cs typeface="Calibri" panose="020F0502020204030204" pitchFamily="34" charset="0"/>
              </a:rPr>
              <a:t>les élèves ont accès à des données vidéos, photos, textes permettant d’organiser une aide à la pratique (ex : pc jongle, développement, ENT</a:t>
            </a:r>
          </a:p>
          <a:p>
            <a:r>
              <a:rPr lang="fr-FR" sz="2400" b="1" dirty="0">
                <a:solidFill>
                  <a:schemeClr val="accent1">
                    <a:lumMod val="75000"/>
                  </a:schemeClr>
                </a:solidFill>
                <a:latin typeface="Calibri" panose="020F0502020204030204" pitchFamily="34" charset="0"/>
                <a:cs typeface="Calibri" panose="020F0502020204030204" pitchFamily="34" charset="0"/>
              </a:rPr>
              <a:t>exemple d’application dans l’académie de REIMS </a:t>
            </a:r>
            <a:r>
              <a:rPr lang="fr-FR" sz="2400" b="1" dirty="0">
                <a:solidFill>
                  <a:schemeClr val="accent1">
                    <a:lumMod val="75000"/>
                  </a:schemeClr>
                </a:solidFill>
                <a:latin typeface="Calibri" panose="020F0502020204030204" pitchFamily="34" charset="0"/>
                <a:cs typeface="Calibri" panose="020F0502020204030204" pitchFamily="34" charset="0"/>
                <a:hlinkClick r:id="rId2"/>
              </a:rPr>
              <a:t>en Escalade</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a:solidFill>
                  <a:schemeClr val="accent1">
                    <a:lumMod val="75000"/>
                  </a:schemeClr>
                </a:solidFill>
                <a:latin typeface="Calibri" panose="020F0502020204030204" pitchFamily="34" charset="0"/>
                <a:cs typeface="Calibri" panose="020F0502020204030204" pitchFamily="34" charset="0"/>
                <a:hlinkClick r:id="rId3"/>
              </a:rPr>
              <a:t>STEP</a:t>
            </a:r>
            <a:r>
              <a:rPr lang="fr-FR" sz="2400" b="1" dirty="0">
                <a:solidFill>
                  <a:schemeClr val="accent1">
                    <a:lumMod val="75000"/>
                  </a:schemeClr>
                </a:solidFill>
                <a:latin typeface="Calibri" panose="020F0502020204030204" pitchFamily="34" charset="0"/>
                <a:cs typeface="Calibri" panose="020F0502020204030204" pitchFamily="34" charset="0"/>
              </a:rPr>
              <a:t>, CO, </a:t>
            </a:r>
            <a:r>
              <a:rPr lang="fr-FR" sz="2400" b="1" dirty="0" err="1">
                <a:solidFill>
                  <a:schemeClr val="accent1">
                    <a:lumMod val="75000"/>
                  </a:schemeClr>
                </a:solidFill>
                <a:latin typeface="Calibri" panose="020F0502020204030204" pitchFamily="34" charset="0"/>
                <a:cs typeface="Calibri" panose="020F0502020204030204" pitchFamily="34" charset="0"/>
              </a:rPr>
              <a:t>Gesteps</a:t>
            </a:r>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
        <p:nvSpPr>
          <p:cNvPr id="4" name="Rectangle 3">
            <a:extLst>
              <a:ext uri="{FF2B5EF4-FFF2-40B4-BE49-F238E27FC236}">
                <a16:creationId xmlns:a16="http://schemas.microsoft.com/office/drawing/2014/main" id="{DE950F0D-B64B-4328-BB53-E03336942D60}"/>
              </a:ext>
            </a:extLst>
          </p:cNvPr>
          <p:cNvSpPr/>
          <p:nvPr/>
        </p:nvSpPr>
        <p:spPr>
          <a:xfrm>
            <a:off x="2055811" y="3178037"/>
            <a:ext cx="9829800" cy="2677656"/>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4- Les TICE permettant une progression pédagogique différenciée adaptée a l’hétérogénéité d’une classe et à un enseignement adapté : la connaissance de l’</a:t>
            </a:r>
            <a:r>
              <a:rPr lang="fr-FR" sz="2400" b="1" dirty="0" err="1">
                <a:solidFill>
                  <a:schemeClr val="accent1">
                    <a:lumMod val="75000"/>
                  </a:schemeClr>
                </a:solidFill>
                <a:latin typeface="Calibri" panose="020F0502020204030204" pitchFamily="34" charset="0"/>
                <a:cs typeface="Calibri" panose="020F0502020204030204" pitchFamily="34" charset="0"/>
              </a:rPr>
              <a:t>exècution</a:t>
            </a:r>
            <a:endParaRPr lang="fr-FR" sz="2400" b="1" dirty="0">
              <a:solidFill>
                <a:schemeClr val="accent1">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b="1" dirty="0">
                <a:solidFill>
                  <a:schemeClr val="accent1">
                    <a:lumMod val="75000"/>
                  </a:schemeClr>
                </a:solidFill>
                <a:latin typeface="Calibri" panose="020F0502020204030204" pitchFamily="34" charset="0"/>
                <a:cs typeface="Calibri" panose="020F0502020204030204" pitchFamily="34" charset="0"/>
              </a:rPr>
              <a:t>Le principe est d’anticiper sur l’ensemble des contenus d’enseignement compris dans un cycle pour une APSA donné et de les organiser dans un diaporama interactif pour offrir aux élèves des réponses adaptés a leur cheminements.(ex : </a:t>
            </a:r>
            <a:r>
              <a:rPr lang="fr-FR" sz="2400" b="1" dirty="0">
                <a:solidFill>
                  <a:schemeClr val="accent1">
                    <a:lumMod val="75000"/>
                  </a:schemeClr>
                </a:solidFill>
                <a:latin typeface="Calibri" panose="020F0502020204030204" pitchFamily="34" charset="0"/>
                <a:cs typeface="Calibri" panose="020F0502020204030204" pitchFamily="34" charset="0"/>
                <a:hlinkClick r:id="rId4"/>
              </a:rPr>
              <a:t>en gymnastique</a:t>
            </a:r>
            <a:r>
              <a:rPr lang="fr-FR" sz="2400" b="1" dirty="0">
                <a:solidFill>
                  <a:schemeClr val="accent1">
                    <a:lumMod val="75000"/>
                  </a:schemeClr>
                </a:solidFill>
                <a:latin typeface="Calibri" panose="020F0502020204030204" pitchFamily="34" charset="0"/>
                <a:cs typeface="Calibri" panose="020F0502020204030204" pitchFamily="34" charset="0"/>
              </a:rPr>
              <a:t> , </a:t>
            </a:r>
            <a:r>
              <a:rPr lang="fr-FR" sz="2400" b="1" dirty="0">
                <a:solidFill>
                  <a:schemeClr val="accent1">
                    <a:lumMod val="75000"/>
                  </a:schemeClr>
                </a:solidFill>
                <a:latin typeface="Calibri" panose="020F0502020204030204" pitchFamily="34" charset="0"/>
                <a:cs typeface="Calibri" panose="020F0502020204030204" pitchFamily="34" charset="0"/>
                <a:hlinkClick r:id="rId5"/>
              </a:rPr>
              <a:t>en lutte</a:t>
            </a:r>
            <a:r>
              <a:rPr lang="fr-FR" sz="2400" b="1" dirty="0">
                <a:solidFill>
                  <a:schemeClr val="accent1">
                    <a:lumMod val="75000"/>
                  </a:schemeClr>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3704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3416320"/>
          </a:xfrm>
          <a:prstGeom prst="rect">
            <a:avLst/>
          </a:prstGeom>
        </p:spPr>
        <p:txBody>
          <a:bodyPr wrap="square">
            <a:spAutoFit/>
          </a:bodyPr>
          <a:lstStyle/>
          <a:p>
            <a:pPr marL="342900" indent="-342900">
              <a:buFont typeface="Arial" panose="020B0604020202020204" pitchFamily="34" charset="0"/>
              <a:buChar char="•"/>
            </a:pPr>
            <a:endParaRPr lang="fr-FR" sz="2400" b="1" dirty="0">
              <a:solidFill>
                <a:schemeClr val="accent1">
                  <a:lumMod val="75000"/>
                </a:schemeClr>
              </a:solidFill>
              <a:latin typeface="Calibri" panose="020F0502020204030204" pitchFamily="34" charset="0"/>
              <a:cs typeface="Calibri" panose="020F0502020204030204" pitchFamily="34" charset="0"/>
            </a:endParaRPr>
          </a:p>
          <a:p>
            <a:r>
              <a:rPr lang="fr-FR" sz="2400" b="1" dirty="0">
                <a:solidFill>
                  <a:schemeClr val="accent1">
                    <a:lumMod val="75000"/>
                  </a:schemeClr>
                </a:solidFill>
                <a:latin typeface="Calibri" panose="020F0502020204030204" pitchFamily="34" charset="0"/>
                <a:cs typeface="Calibri" panose="020F0502020204030204" pitchFamily="34" charset="0"/>
              </a:rPr>
              <a:t>5- Les TICE permettant de développer la pédagogie Inversée ( le travail hors présentiel mais optimisant ce présentiel) la connaissance de l’exécution</a:t>
            </a:r>
          </a:p>
          <a:p>
            <a:r>
              <a:rPr lang="fr-FR" sz="2400" b="1" dirty="0">
                <a:solidFill>
                  <a:schemeClr val="accent1">
                    <a:lumMod val="75000"/>
                  </a:schemeClr>
                </a:solidFill>
                <a:latin typeface="Calibri" panose="020F0502020204030204" pitchFamily="34" charset="0"/>
                <a:cs typeface="Calibri" panose="020F0502020204030204" pitchFamily="34" charset="0"/>
              </a:rPr>
              <a:t>Le développement des ENT dans les différentes académies favorise cela mais ce développement est anarchique et peu concerté.</a:t>
            </a:r>
          </a:p>
          <a:p>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gesteps</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panoramastudio</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geocaching</a:t>
            </a:r>
            <a:r>
              <a:rPr lang="fr-FR" sz="2400" b="1" dirty="0">
                <a:solidFill>
                  <a:schemeClr val="accent1">
                    <a:lumMod val="75000"/>
                  </a:schemeClr>
                </a:solidFill>
                <a:latin typeface="Calibri" panose="020F0502020204030204" pitchFamily="34" charset="0"/>
                <a:cs typeface="Calibri" panose="020F0502020204030204" pitchFamily="34" charset="0"/>
              </a:rPr>
              <a:t>, </a:t>
            </a:r>
            <a:r>
              <a:rPr lang="fr-FR" sz="2400" b="1" dirty="0" err="1">
                <a:solidFill>
                  <a:schemeClr val="accent1">
                    <a:lumMod val="75000"/>
                  </a:schemeClr>
                </a:solidFill>
                <a:latin typeface="Calibri" panose="020F0502020204030204" pitchFamily="34" charset="0"/>
                <a:cs typeface="Calibri" panose="020F0502020204030204" pitchFamily="34" charset="0"/>
              </a:rPr>
              <a:t>rpg</a:t>
            </a:r>
            <a:r>
              <a:rPr lang="fr-FR" sz="2400" b="1" dirty="0">
                <a:solidFill>
                  <a:schemeClr val="accent1">
                    <a:lumMod val="75000"/>
                  </a:schemeClr>
                </a:solidFill>
                <a:latin typeface="Calibri" panose="020F0502020204030204" pitchFamily="34" charset="0"/>
                <a:cs typeface="Calibri" panose="020F0502020204030204" pitchFamily="34" charset="0"/>
              </a:rPr>
              <a:t> maker, BYOD…)</a:t>
            </a:r>
          </a:p>
          <a:p>
            <a:r>
              <a:rPr lang="fr-FR" sz="2400" b="1" dirty="0">
                <a:solidFill>
                  <a:schemeClr val="accent1">
                    <a:lumMod val="75000"/>
                  </a:schemeClr>
                </a:solidFill>
                <a:latin typeface="Calibri" panose="020F0502020204030204" pitchFamily="34" charset="0"/>
                <a:cs typeface="Calibri" panose="020F0502020204030204" pitchFamily="34" charset="0"/>
              </a:rPr>
              <a:t>BYOD = Bring Your Own Device --- qui peut devenir en Français :</a:t>
            </a:r>
          </a:p>
          <a:p>
            <a:r>
              <a:rPr lang="fr-FR" sz="2400" b="1" dirty="0">
                <a:solidFill>
                  <a:schemeClr val="accent1">
                    <a:lumMod val="75000"/>
                  </a:schemeClr>
                </a:solidFill>
                <a:latin typeface="Calibri" panose="020F0502020204030204" pitchFamily="34" charset="0"/>
                <a:cs typeface="Calibri" panose="020F0502020204030204" pitchFamily="34" charset="0"/>
              </a:rPr>
              <a:t>PAP = Prenez vos Appareils Personnels</a:t>
            </a:r>
          </a:p>
          <a:p>
            <a:r>
              <a:rPr lang="fr-FR" sz="2400" b="1" dirty="0">
                <a:solidFill>
                  <a:schemeClr val="accent1">
                    <a:lumMod val="75000"/>
                  </a:schemeClr>
                </a:solidFill>
                <a:latin typeface="Calibri" panose="020F0502020204030204" pitchFamily="34" charset="0"/>
                <a:cs typeface="Calibri" panose="020F0502020204030204" pitchFamily="34" charset="0"/>
              </a:rPr>
              <a:t>AVEC = Apportez Votre Equipement de Communication.</a:t>
            </a:r>
          </a:p>
        </p:txBody>
      </p:sp>
    </p:spTree>
    <p:extLst>
      <p:ext uri="{BB962C8B-B14F-4D97-AF65-F5344CB8AC3E}">
        <p14:creationId xmlns:p14="http://schemas.microsoft.com/office/powerpoint/2010/main" val="275821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007" y="558523"/>
            <a:ext cx="13096317" cy="553997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a:t>
            </a: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Apprentissage par </a:t>
            </a:r>
            <a:r>
              <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Sérendipité</a:t>
            </a:r>
          </a:p>
          <a:p>
            <a:br>
              <a:rPr lang="fr-F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Quelques infos sur les apprentissages au</a:t>
            </a:r>
            <a:b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regard de l’évolution des technologies</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b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3-La Zemblanité</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a:hlinkClick r:id="rId2" action="ppaction://hlinksldjump" tooltip="sérendipité"/>
          </p:cNvPr>
          <p:cNvSpPr/>
          <p:nvPr/>
        </p:nvSpPr>
        <p:spPr>
          <a:xfrm>
            <a:off x="0" y="536956"/>
            <a:ext cx="9485259" cy="727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a:hlinkClick r:id="rId3" action="ppaction://hlinksldjump" tooltip="Infos apprentissages"/>
          </p:cNvPr>
          <p:cNvSpPr/>
          <p:nvPr/>
        </p:nvSpPr>
        <p:spPr>
          <a:xfrm>
            <a:off x="266007" y="2117195"/>
            <a:ext cx="12192000" cy="1564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hlinkClick r:id="rId3" action="ppaction://hlinksldjump" tooltip="La Zemblanité"/>
          </p:cNvPr>
          <p:cNvSpPr/>
          <p:nvPr/>
        </p:nvSpPr>
        <p:spPr>
          <a:xfrm>
            <a:off x="266007" y="4372543"/>
            <a:ext cx="5606716" cy="1034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13990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007" y="558523"/>
            <a:ext cx="13096317" cy="553997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a:t>
            </a: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Apprentissage par </a:t>
            </a:r>
            <a:r>
              <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Sérendipité</a:t>
            </a:r>
          </a:p>
          <a:p>
            <a:br>
              <a:rPr lang="fr-F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Quelques infos sur les apprentissages au</a:t>
            </a:r>
            <a:b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regard de l’évolution des technologies</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b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3-La Zemblanité</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a:hlinkClick r:id="rId2" action="ppaction://hlinksldjump"/>
          </p:cNvPr>
          <p:cNvSpPr/>
          <p:nvPr/>
        </p:nvSpPr>
        <p:spPr>
          <a:xfrm>
            <a:off x="0" y="536956"/>
            <a:ext cx="9485259" cy="727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a:hlinkClick r:id="rId3" action="ppaction://hlinksldjump"/>
          </p:cNvPr>
          <p:cNvSpPr/>
          <p:nvPr/>
        </p:nvSpPr>
        <p:spPr>
          <a:xfrm>
            <a:off x="266007" y="2117195"/>
            <a:ext cx="12192000" cy="1564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hlinkClick r:id="rId3" action="ppaction://hlinksldjump"/>
          </p:cNvPr>
          <p:cNvSpPr/>
          <p:nvPr/>
        </p:nvSpPr>
        <p:spPr>
          <a:xfrm>
            <a:off x="266007" y="4372543"/>
            <a:ext cx="5606716" cy="1034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9608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465201"/>
            <a:ext cx="12192000" cy="6001643"/>
          </a:xfrm>
          <a:prstGeom prst="rect">
            <a:avLst/>
          </a:prstGeom>
          <a:noFill/>
        </p:spPr>
        <p:txBody>
          <a:bodyPr wrap="square" rtlCol="0">
            <a:spAutoFit/>
          </a:bodyPr>
          <a:lstStyle/>
          <a:p>
            <a:r>
              <a:rPr lang="fr-FR" sz="2400" dirty="0">
                <a:latin typeface="Comic Sans MS" pitchFamily="66" charset="0"/>
              </a:rPr>
              <a:t>Le concept de l’année qui fait bonne fortune dans les sciences humaines est un mot impossible à mémoriser. « Sérendipité » ne figure même pas dans les dictionnaires français. Issu de </a:t>
            </a:r>
            <a:r>
              <a:rPr lang="fr-FR" sz="2400" i="1" dirty="0">
                <a:latin typeface="Comic Sans MS" pitchFamily="66" charset="0"/>
              </a:rPr>
              <a:t>serendipity</a:t>
            </a:r>
            <a:r>
              <a:rPr lang="fr-FR" sz="2400" dirty="0">
                <a:latin typeface="Comic Sans MS" pitchFamily="66" charset="0"/>
              </a:rPr>
              <a:t>, il signifie « don de faire des trouvailles ». Le terme, forgé par le collectionneur Horace Walpole en 1754, faisait partie du jargon des bibliomanes anglais. Il a migré petit à petit comme concept vers les sciences et la technique, le droit et la politique mais aussi l’art. Inconnu en France, ce concept a été analysé par le sociologue Robert Merton (1958). C’est la version réactualisée du « quand on ne cherche pas, on trouve ». Christophe Colomb constitue un parfait « sérendipiteur ».</a:t>
            </a:r>
          </a:p>
          <a:p>
            <a:r>
              <a:rPr lang="fr-FR" sz="2400" dirty="0">
                <a:latin typeface="Comic Sans MS" pitchFamily="66" charset="0"/>
              </a:rPr>
              <a:t>Le sérendipiteur est la personne qui sait </a:t>
            </a:r>
            <a:r>
              <a:rPr lang="fr-FR" sz="2400" i="1" dirty="0">
                <a:latin typeface="Comic Sans MS" pitchFamily="66" charset="0"/>
              </a:rPr>
              <a:t>« </a:t>
            </a:r>
            <a:r>
              <a:rPr lang="fr-FR" sz="2400" b="1" i="1" dirty="0">
                <a:latin typeface="Comic Sans MS" pitchFamily="66" charset="0"/>
              </a:rPr>
              <a:t>à un certain moment tirer profit de circonstances imprévues</a:t>
            </a:r>
            <a:r>
              <a:rPr lang="fr-FR" sz="2400" i="1" dirty="0">
                <a:latin typeface="Comic Sans MS" pitchFamily="66" charset="0"/>
              </a:rPr>
              <a:t> »</a:t>
            </a:r>
            <a:r>
              <a:rPr lang="fr-FR" sz="2400" dirty="0">
                <a:latin typeface="Comic Sans MS" pitchFamily="66" charset="0"/>
              </a:rPr>
              <a:t>, et </a:t>
            </a:r>
            <a:r>
              <a:rPr lang="fr-FR" sz="2400" b="1" dirty="0">
                <a:latin typeface="Comic Sans MS" pitchFamily="66" charset="0"/>
              </a:rPr>
              <a:t>surtout ne se laisse pas dominer par le hasard</a:t>
            </a:r>
            <a:r>
              <a:rPr lang="fr-FR" sz="2400" dirty="0">
                <a:latin typeface="Comic Sans MS" pitchFamily="66" charset="0"/>
              </a:rPr>
              <a:t> (faux synonyme), énonce la directrice de recherches du CNRS, Danièle Bourcier, coauteure du premier livre sur le sujet en France. </a:t>
            </a:r>
          </a:p>
          <a:p>
            <a:r>
              <a:rPr lang="fr-FR" sz="2400" dirty="0">
                <a:latin typeface="Comic Sans MS" pitchFamily="66" charset="0"/>
              </a:rPr>
              <a:t>La sérendipité est un état d’esprit à cultiver pour faire des trouvailles, mais souvent refoulée par les chercheurs qui ne veulent pas être considérés comme des chercheurs par hasard.</a:t>
            </a:r>
            <a:endParaRPr lang="fr-FR" sz="2000" dirty="0"/>
          </a:p>
        </p:txBody>
      </p:sp>
      <p:sp>
        <p:nvSpPr>
          <p:cNvPr id="6" name="Rectangle 5"/>
          <p:cNvSpPr/>
          <p:nvPr/>
        </p:nvSpPr>
        <p:spPr>
          <a:xfrm>
            <a:off x="4461991" y="-286679"/>
            <a:ext cx="300717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r>
              <a:rPr lang="fr-FR" sz="4400" b="1" dirty="0">
                <a:ln/>
                <a:solidFill>
                  <a:schemeClr val="accent4"/>
                </a:solidFill>
              </a:rPr>
              <a:t>Sérendipité</a:t>
            </a:r>
            <a:r>
              <a:rPr lang="fr-FR" sz="5400" b="1" dirty="0">
                <a:ln/>
                <a:solidFill>
                  <a:schemeClr val="accent4"/>
                </a:solidFill>
              </a:rPr>
              <a:t> </a:t>
            </a:r>
          </a:p>
        </p:txBody>
      </p:sp>
    </p:spTree>
    <p:extLst>
      <p:ext uri="{BB962C8B-B14F-4D97-AF65-F5344CB8AC3E}">
        <p14:creationId xmlns:p14="http://schemas.microsoft.com/office/powerpoint/2010/main" val="1491443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47974"/>
          </a:xfrm>
          <a:prstGeom prst="rect">
            <a:avLst/>
          </a:prstGeom>
        </p:spPr>
        <p:txBody>
          <a:bodyPr wrap="square">
            <a:spAutoFit/>
          </a:bodyPr>
          <a:lstStyle/>
          <a:p>
            <a:r>
              <a:rPr lang="fr-FR" sz="2400" dirty="0">
                <a:latin typeface="Comic Sans MS" pitchFamily="66" charset="0"/>
              </a:rPr>
              <a:t>L’autre auteur du livre, Pek van Andel, chercheur en sciences médicales à l’université de Groningue (Pays-Bas), vante cette démarche : dans son pays, les chercheurs ont le droit à leur vendredi pour méditer et se livrer aux délices de la sérendipité.</a:t>
            </a:r>
          </a:p>
          <a:p>
            <a:r>
              <a:rPr lang="fr-FR" sz="2400" dirty="0">
                <a:latin typeface="Comic Sans MS" pitchFamily="66" charset="0"/>
              </a:rPr>
              <a:t>Pek van Andel et Dominique Bourcier, </a:t>
            </a:r>
            <a:r>
              <a:rPr lang="fr-FR" sz="2400" i="1" dirty="0">
                <a:latin typeface="Comic Sans MS" pitchFamily="66" charset="0"/>
              </a:rPr>
              <a:t>De la sérendipité. Leçons de l’inattendu,</a:t>
            </a:r>
            <a:r>
              <a:rPr lang="fr-FR" sz="2400" dirty="0">
                <a:latin typeface="Comic Sans MS" pitchFamily="66" charset="0"/>
              </a:rPr>
              <a:t> L’Act mem, 2008. </a:t>
            </a:r>
          </a:p>
          <a:p>
            <a:endParaRPr lang="fr-FR" sz="2400" dirty="0">
              <a:latin typeface="Comic Sans MS" pitchFamily="66" charset="0"/>
            </a:endParaRPr>
          </a:p>
          <a:p>
            <a:r>
              <a:rPr lang="fr-FR" sz="2400" b="1" dirty="0">
                <a:solidFill>
                  <a:schemeClr val="accent1">
                    <a:lumMod val="50000"/>
                  </a:schemeClr>
                </a:solidFill>
                <a:latin typeface="Comic Sans MS" pitchFamily="66" charset="0"/>
              </a:rPr>
              <a:t>Nous définirons donc un apprentissage par Sérendipité comme permettant aux élèves de tirer profit de circonstances imprévues, de les analyser, les comprendre et ainsi ne pas se laisser dominer par le hasard.</a:t>
            </a:r>
          </a:p>
          <a:p>
            <a:endParaRPr lang="fr-FR" sz="2400" b="1" dirty="0">
              <a:solidFill>
                <a:schemeClr val="accent1">
                  <a:lumMod val="50000"/>
                </a:schemeClr>
              </a:solidFill>
              <a:latin typeface="Comic Sans MS" pitchFamily="66" charset="0"/>
            </a:endParaRPr>
          </a:p>
          <a:p>
            <a:r>
              <a:rPr lang="fr-FR" sz="2400" b="1" dirty="0">
                <a:latin typeface="Comic Sans MS" pitchFamily="66" charset="0"/>
              </a:rPr>
              <a:t>« </a:t>
            </a:r>
            <a:r>
              <a:rPr lang="fr-FR" sz="2400" b="1" i="1" dirty="0">
                <a:latin typeface="Comic Sans MS" pitchFamily="66" charset="0"/>
              </a:rPr>
              <a:t>Le véritable voyage de découverte ne consiste pas à chercher de nouveaux paysages, mais à avoir de nouveaux yeux »</a:t>
            </a:r>
            <a:endParaRPr lang="fr-FR" sz="2400" dirty="0">
              <a:latin typeface="Comic Sans MS" pitchFamily="66" charset="0"/>
            </a:endParaRPr>
          </a:p>
          <a:p>
            <a:r>
              <a:rPr lang="fr-FR" sz="2400" dirty="0">
                <a:latin typeface="Comic Sans MS" pitchFamily="66" charset="0"/>
              </a:rPr>
              <a:t>Marcel PROUST</a:t>
            </a:r>
            <a:r>
              <a:rPr lang="fr-FR" sz="2400" i="1" dirty="0">
                <a:latin typeface="Comic Sans MS" pitchFamily="66" charset="0"/>
              </a:rPr>
              <a:t> (A la recherche du temps perdu)</a:t>
            </a:r>
          </a:p>
          <a:p>
            <a:endParaRPr lang="fr-FR" sz="2400" dirty="0">
              <a:latin typeface="Comic Sans MS" pitchFamily="66" charset="0"/>
            </a:endParaRPr>
          </a:p>
          <a:p>
            <a:r>
              <a:rPr lang="fr-FR" sz="2400" dirty="0">
                <a:latin typeface="Comic Sans MS" pitchFamily="66" charset="0"/>
              </a:rPr>
              <a:t>… avoir de nouveaux yeux, apprendre à adapter et à renouveler son regard, ne serait-ce pas là aussi une des « recettes » de l’innovation à base de Sérendipité ? …</a:t>
            </a:r>
            <a:r>
              <a:rPr lang="fr-FR" sz="2400" b="1" dirty="0">
                <a:latin typeface="Comic Sans MS" pitchFamily="66" charset="0"/>
              </a:rPr>
              <a:t> </a:t>
            </a:r>
            <a:endParaRPr lang="fr-FR" sz="2400" dirty="0">
              <a:latin typeface="Comic Sans MS" pitchFamily="66" charset="0"/>
            </a:endParaRPr>
          </a:p>
          <a:p>
            <a:r>
              <a:rPr lang="fr-FR" sz="2400" b="1" dirty="0">
                <a:latin typeface="Comic Sans MS" pitchFamily="66" charset="0"/>
              </a:rPr>
              <a:t> </a:t>
            </a:r>
            <a:endParaRPr lang="fr-FR" sz="2400" dirty="0">
              <a:latin typeface="Comic Sans MS" pitchFamily="66" charset="0"/>
            </a:endParaRPr>
          </a:p>
          <a:p>
            <a:endParaRPr lang="fr-FR" dirty="0">
              <a:solidFill>
                <a:schemeClr val="accent1">
                  <a:lumMod val="50000"/>
                </a:schemeClr>
              </a:solidFill>
              <a:latin typeface="Comic Sans MS" pitchFamily="66" charset="0"/>
            </a:endParaRPr>
          </a:p>
        </p:txBody>
      </p:sp>
    </p:spTree>
    <p:extLst>
      <p:ext uri="{BB962C8B-B14F-4D97-AF65-F5344CB8AC3E}">
        <p14:creationId xmlns:p14="http://schemas.microsoft.com/office/powerpoint/2010/main" val="3516169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12192000" cy="677108"/>
          </a:xfrm>
          <a:prstGeom prst="rect">
            <a:avLst/>
          </a:prstGeom>
          <a:noFill/>
        </p:spPr>
        <p:txBody>
          <a:bodyPr wrap="square" rtlCol="0">
            <a:spAutoFit/>
          </a:bodyPr>
          <a:lstStyle/>
          <a:p>
            <a:r>
              <a:rPr lang="fr-FR" b="1" dirty="0"/>
              <a:t> </a:t>
            </a:r>
            <a:endParaRPr lang="fr-FR" dirty="0"/>
          </a:p>
          <a:p>
            <a:endParaRPr lang="fr-FR" sz="2000" dirty="0"/>
          </a:p>
        </p:txBody>
      </p:sp>
      <p:sp>
        <p:nvSpPr>
          <p:cNvPr id="3" name="Rectangle 2"/>
          <p:cNvSpPr/>
          <p:nvPr/>
        </p:nvSpPr>
        <p:spPr>
          <a:xfrm>
            <a:off x="0" y="23843"/>
            <a:ext cx="12192000" cy="5262979"/>
          </a:xfrm>
          <a:prstGeom prst="rect">
            <a:avLst/>
          </a:prstGeom>
        </p:spPr>
        <p:txBody>
          <a:bodyPr wrap="square">
            <a:spAutoFit/>
          </a:bodyPr>
          <a:lstStyle/>
          <a:p>
            <a:pPr algn="ctr"/>
            <a:r>
              <a:rPr lang="fr-FR" sz="2400" b="1" dirty="0">
                <a:latin typeface="Comic Sans MS" pitchFamily="66" charset="0"/>
              </a:rPr>
              <a:t>Peut-on provoquer ou enseigner la Sérendipité ?</a:t>
            </a:r>
          </a:p>
          <a:p>
            <a:pPr algn="ctr"/>
            <a:endParaRPr lang="fr-FR" sz="2400" dirty="0">
              <a:latin typeface="Comic Sans MS" pitchFamily="66" charset="0"/>
            </a:endParaRPr>
          </a:p>
          <a:p>
            <a:r>
              <a:rPr lang="fr-FR" sz="2400" dirty="0">
                <a:latin typeface="Comic Sans MS" pitchFamily="66" charset="0"/>
              </a:rPr>
              <a:t>Si la question est posée, c’est qu’elle peut paraître surprenante …</a:t>
            </a:r>
          </a:p>
          <a:p>
            <a:r>
              <a:rPr lang="fr-FR" sz="2400" dirty="0">
                <a:latin typeface="Comic Sans MS" pitchFamily="66" charset="0"/>
              </a:rPr>
              <a:t>Pourtant </a:t>
            </a:r>
            <a:r>
              <a:rPr lang="fr-FR" sz="2400" u="sng" dirty="0">
                <a:latin typeface="Comic Sans MS" pitchFamily="66" charset="0"/>
                <a:hlinkClick r:id="rId2" tooltip="Le hasard ne favorise que les esprits préparés (PASTEUR)"/>
              </a:rPr>
              <a:t>Louis PASTEUR</a:t>
            </a:r>
            <a:r>
              <a:rPr lang="fr-FR" sz="2400" dirty="0">
                <a:latin typeface="Comic Sans MS" pitchFamily="66" charset="0"/>
              </a:rPr>
              <a:t> disait « </a:t>
            </a:r>
            <a:r>
              <a:rPr lang="fr-FR" sz="2400" b="1" i="1" dirty="0">
                <a:latin typeface="Comic Sans MS" pitchFamily="66" charset="0"/>
              </a:rPr>
              <a:t>Le hasard ne favorise que les esprits préparés</a:t>
            </a:r>
            <a:r>
              <a:rPr lang="fr-FR" sz="2400" dirty="0">
                <a:latin typeface="Comic Sans MS" pitchFamily="66" charset="0"/>
              </a:rPr>
              <a:t>« , ce qui sous-entend que l’on peut préparer les esprits, c’est à dire former, accompagner.</a:t>
            </a:r>
          </a:p>
          <a:p>
            <a:r>
              <a:rPr lang="fr-FR" sz="2400" b="1" dirty="0">
                <a:latin typeface="Comic Sans MS" pitchFamily="66" charset="0"/>
              </a:rPr>
              <a:t>  </a:t>
            </a:r>
            <a:endParaRPr lang="fr-FR" sz="2400" dirty="0">
              <a:latin typeface="Comic Sans MS" pitchFamily="66" charset="0"/>
            </a:endParaRPr>
          </a:p>
          <a:p>
            <a:r>
              <a:rPr lang="fr-FR" sz="2400" dirty="0">
                <a:latin typeface="Comic Sans MS" pitchFamily="66" charset="0"/>
              </a:rPr>
              <a:t>Cette classification répartit les cas de Sérendipité en 6 types :</a:t>
            </a:r>
          </a:p>
          <a:p>
            <a:pPr lvl="0"/>
            <a:r>
              <a:rPr lang="fr-FR" sz="2400" dirty="0">
                <a:latin typeface="Comic Sans MS" pitchFamily="66" charset="0"/>
              </a:rPr>
              <a:t>Type A : … en cherchant autre chose</a:t>
            </a:r>
          </a:p>
          <a:p>
            <a:pPr lvl="0"/>
            <a:r>
              <a:rPr lang="fr-FR" sz="2400" dirty="0">
                <a:latin typeface="Comic Sans MS" pitchFamily="66" charset="0"/>
              </a:rPr>
              <a:t>Type B : … suite à une erreur ou par maladresse</a:t>
            </a:r>
          </a:p>
          <a:p>
            <a:pPr lvl="0"/>
            <a:r>
              <a:rPr lang="fr-FR" sz="2400" dirty="0">
                <a:latin typeface="Comic Sans MS" pitchFamily="66" charset="0"/>
              </a:rPr>
              <a:t>Type C : … par nécessité ou par contrainte</a:t>
            </a:r>
          </a:p>
          <a:p>
            <a:pPr lvl="0"/>
            <a:r>
              <a:rPr lang="fr-FR" sz="2400" dirty="0">
                <a:latin typeface="Comic Sans MS" pitchFamily="66" charset="0"/>
              </a:rPr>
              <a:t>Type D : … par l’attention portée aux clients</a:t>
            </a:r>
          </a:p>
          <a:p>
            <a:pPr lvl="0"/>
            <a:r>
              <a:rPr lang="fr-FR" sz="2400" dirty="0">
                <a:latin typeface="Comic Sans MS" pitchFamily="66" charset="0"/>
              </a:rPr>
              <a:t>Type E : … par analogie, en observant autre chose</a:t>
            </a:r>
          </a:p>
          <a:p>
            <a:pPr lvl="0"/>
            <a:r>
              <a:rPr lang="fr-FR" sz="2400" dirty="0">
                <a:latin typeface="Comic Sans MS" pitchFamily="66" charset="0"/>
              </a:rPr>
              <a:t>Type F : … en ne cherchant rien </a:t>
            </a:r>
          </a:p>
        </p:txBody>
      </p:sp>
    </p:spTree>
    <p:extLst>
      <p:ext uri="{BB962C8B-B14F-4D97-AF65-F5344CB8AC3E}">
        <p14:creationId xmlns:p14="http://schemas.microsoft.com/office/powerpoint/2010/main" val="411276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0033" y="529389"/>
            <a:ext cx="8915400" cy="3777622"/>
          </a:xfrm>
        </p:spPr>
        <p:txBody>
          <a:bodyPr>
            <a:noAutofit/>
          </a:bodyPr>
          <a:lstStyle/>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Les nouvelles technologies ont fait leur entrée en force dans le domaine scolaire depuis une vingtaine d’années.</a:t>
            </a:r>
          </a:p>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Cependant, leur installation dans les établissements scolaires ne s’est proportionnellement pas accompagnée d’une modification significative des pratiques d’enseignement. Les enfant et adolescents s’éduquent à l’utilisation des nouvelles technologies en dehors de l’école. Ils explorent et échangent des informations au sein de leur milieu familial et dans des groupes de pairs. </a:t>
            </a:r>
          </a:p>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C’est dans ce contexte que les établissements s’équipent  sur le plan technologique et demandent aux enseignants d’intégrer le nouveau matériel à leur enseignement. </a:t>
            </a:r>
            <a:endParaRPr lang="fr-FR"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sz="2400"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225246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1281"/>
            <a:ext cx="12192000" cy="6093463"/>
          </a:xfrm>
          <a:prstGeom prst="rect">
            <a:avLst/>
          </a:prstGeom>
        </p:spPr>
        <p:txBody>
          <a:bodyPr wrap="square">
            <a:spAutoFit/>
          </a:bodyPr>
          <a:lstStyle/>
          <a:p>
            <a:pPr algn="ctr">
              <a:lnSpc>
                <a:spcPct val="107000"/>
              </a:lnSpc>
              <a:spcAft>
                <a:spcPts val="800"/>
              </a:spcAft>
            </a:pPr>
            <a:r>
              <a:rPr lang="fr-FR"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Moi j’enseigne, mais eux, apprennent-ils ? </a:t>
            </a:r>
            <a:br>
              <a:rPr lang="fr-FR"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fr-FR"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(Saint-Onge, 1987)</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effectLst/>
                <a:latin typeface="Comic Sans MS" pitchFamily="66" charset="0"/>
                <a:ea typeface="Times New Roman" panose="02020603050405020304" pitchFamily="18" charset="0"/>
                <a:cs typeface="Times New Roman" panose="02020603050405020304" pitchFamily="18" charset="0"/>
              </a:rPr>
              <a:t>juin 2011, par </a:t>
            </a:r>
            <a:r>
              <a:rPr lang="fr-FR" sz="2400" dirty="0">
                <a:solidFill>
                  <a:srgbClr val="0000FF"/>
                </a:solidFill>
                <a:effectLst/>
                <a:latin typeface="Comic Sans MS" pitchFamily="66" charset="0"/>
                <a:ea typeface="Times New Roman" panose="02020603050405020304" pitchFamily="18" charset="0"/>
                <a:cs typeface="Times New Roman" panose="02020603050405020304" pitchFamily="18" charset="0"/>
                <a:hlinkClick r:id="rId2"/>
              </a:rPr>
              <a:t>Jean Heutte</a:t>
            </a:r>
            <a:endParaRPr lang="fr-FR" sz="2400" dirty="0">
              <a:effectLst/>
              <a:latin typeface="Comic Sans MS" pitchFamily="66"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effectLst/>
                <a:latin typeface="Comic Sans MS" pitchFamily="66" charset="0"/>
                <a:ea typeface="Times New Roman" panose="02020603050405020304" pitchFamily="18" charset="0"/>
                <a:cs typeface="Times New Roman" panose="02020603050405020304" pitchFamily="18" charset="0"/>
              </a:rPr>
              <a:t>On sait bien que les élèves n’apprennent jamais tout ce que les professeurs leur enseignent. Hélas, les examens peuvent être l’occasion de constater l’écart qui existe entre ce qui a été enseigné et ce qui a été appris. Rien d’étonnant à cela, direz-vous, c’est que les élèves n’étudient jamais autant qu’ils le devraient. N’est-ce, cependant, pas là une réponse bien simple pour un problème plus complexe qu’il n’apparaît au premier abord ? Acceptons de poser le problème d’un autre point de vue : celui de l’enseignant. Alors, la question devient : « Les élèves apprennent-ils du simple fait que j’enseigne ? ».</a:t>
            </a:r>
            <a:br>
              <a:rPr lang="fr-FR" sz="2400" dirty="0">
                <a:effectLst/>
                <a:latin typeface="Comic Sans MS" pitchFamily="66" charset="0"/>
                <a:ea typeface="Times New Roman" panose="02020603050405020304" pitchFamily="18" charset="0"/>
                <a:cs typeface="Times New Roman" panose="02020603050405020304" pitchFamily="18" charset="0"/>
              </a:rPr>
            </a:br>
            <a:r>
              <a:rPr lang="fr-FR" sz="2400" dirty="0">
                <a:effectLst/>
                <a:latin typeface="Comic Sans MS" pitchFamily="66" charset="0"/>
                <a:ea typeface="Times New Roman" panose="02020603050405020304" pitchFamily="18" charset="0"/>
                <a:cs typeface="Times New Roman" panose="02020603050405020304" pitchFamily="18" charset="0"/>
              </a:rPr>
              <a:t>Lorsqu’on entend s’exclamer « Je l’avais pourtant bien dit ! » un professeur déçu par la performance des élèves, on comprend que les élèves ne captent pas nécessairement ce que les professeurs assument avoir pourtant bien enseigné.</a:t>
            </a:r>
            <a:endParaRPr lang="fr-FR" sz="2400" dirty="0">
              <a:latin typeface="Comic Sans MS" pitchFamily="66" charset="0"/>
            </a:endParaRPr>
          </a:p>
        </p:txBody>
      </p:sp>
    </p:spTree>
    <p:extLst>
      <p:ext uri="{BB962C8B-B14F-4D97-AF65-F5344CB8AC3E}">
        <p14:creationId xmlns:p14="http://schemas.microsoft.com/office/powerpoint/2010/main" val="3633855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304623"/>
          </a:xfrm>
          <a:prstGeom prst="rect">
            <a:avLst/>
          </a:prstGeom>
        </p:spPr>
        <p:txBody>
          <a:bodyPr wrap="square">
            <a:spAutoFit/>
          </a:bodyPr>
          <a:lstStyle/>
          <a:p>
            <a:pPr>
              <a:lnSpc>
                <a:spcPct val="107000"/>
              </a:lnSpc>
              <a:spcAft>
                <a:spcPts val="800"/>
              </a:spcAft>
            </a:pPr>
            <a:r>
              <a:rPr lang="fr-FR" sz="2400" dirty="0">
                <a:latin typeface="Comic Sans MS" pitchFamily="66" charset="0"/>
                <a:ea typeface="Times New Roman" panose="02020603050405020304" pitchFamily="18" charset="0"/>
                <a:cs typeface="Times New Roman" panose="02020603050405020304" pitchFamily="18" charset="0"/>
              </a:rPr>
              <a:t>C’est qu’ici, enseigner est confondu avec dire, expliquer, énoncer, proclamer... Il apparaît clairement que l’acquisition du savoir ne se fait pas par simple contact avec le savoir d’un autre. Il faut le reconstruire en soi. Pour cela, il faut en être capable. Or, souvent nous donnons nos cours sans nous demander quelles sont les habiletés que l’élève doit utiliser pour arriver à apprendre à partir de ce que nous lui donnons. C’est la constatation faite par Marilla Svinicki, professeure à l’Université du Texas.</a:t>
            </a:r>
            <a:endParaRPr lang="fr-FR" sz="2400" dirty="0">
              <a:latin typeface="Comic Sans MS" pitchFamily="66" charset="0"/>
              <a:ea typeface="Calibri" panose="020F0502020204030204" pitchFamily="34" charset="0"/>
              <a:cs typeface="Times New Roman" panose="02020603050405020304" pitchFamily="18" charset="0"/>
            </a:endParaRPr>
          </a:p>
          <a:p>
            <a:r>
              <a:rPr lang="en-US" sz="2400" dirty="0">
                <a:latin typeface="Comic Sans MS" pitchFamily="66" charset="0"/>
                <a:ea typeface="Times New Roman" panose="02020603050405020304" pitchFamily="18" charset="0"/>
              </a:rPr>
              <a:t>Dans un article intitulé « « It Ain’t Necessarily So » : Uncovering Some Assumptions About Learners and Lectures » (1985),</a:t>
            </a:r>
            <a:endParaRPr lang="fr-FR" sz="2400" dirty="0"/>
          </a:p>
        </p:txBody>
      </p:sp>
    </p:spTree>
    <p:extLst>
      <p:ext uri="{BB962C8B-B14F-4D97-AF65-F5344CB8AC3E}">
        <p14:creationId xmlns:p14="http://schemas.microsoft.com/office/powerpoint/2010/main" val="2256415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370975"/>
          </a:xfrm>
          <a:prstGeom prst="rect">
            <a:avLst/>
          </a:prstGeom>
        </p:spPr>
        <p:txBody>
          <a:bodyPr wrap="square">
            <a:spAutoFit/>
          </a:bodyPr>
          <a:lstStyle/>
          <a:p>
            <a:r>
              <a:rPr lang="fr-FR" sz="2400" i="1" dirty="0">
                <a:effectLst/>
                <a:latin typeface="Comic Sans MS" pitchFamily="66" charset="0"/>
                <a:ea typeface="Times New Roman" panose="02020603050405020304" pitchFamily="18" charset="0"/>
              </a:rPr>
              <a:t>Chaque mois, « Infolab » traitera d’une grande thématique autour des enjeux de l’information. Nous continuons le projet en nous focalisant ce mois-ci sur les </a:t>
            </a:r>
            <a:r>
              <a:rPr lang="fr-FR" sz="2400" b="1" i="1" dirty="0">
                <a:effectLst/>
                <a:latin typeface="Comic Sans MS" pitchFamily="66" charset="0"/>
                <a:ea typeface="Times New Roman" panose="02020603050405020304" pitchFamily="18" charset="0"/>
              </a:rPr>
              <a:t>aspects générationnels </a:t>
            </a:r>
            <a:r>
              <a:rPr lang="fr-FR" sz="2400" i="1" dirty="0">
                <a:effectLst/>
                <a:latin typeface="Comic Sans MS" pitchFamily="66" charset="0"/>
                <a:ea typeface="Times New Roman" panose="02020603050405020304" pitchFamily="18" charset="0"/>
              </a:rPr>
              <a:t>(l’étude a démontré que la notion de « génération Y » était a minima très contestable) et les nouvelles responsabilités en cours pour les médias vis-à-vis du traitement de l’information.</a:t>
            </a:r>
          </a:p>
          <a:p>
            <a:r>
              <a:rPr lang="fr-FR" sz="2400" i="1" dirty="0">
                <a:latin typeface="Comic Sans MS" pitchFamily="66" charset="0"/>
              </a:rPr>
              <a:t>Quatrième contribution de ce thème par </a:t>
            </a:r>
            <a:r>
              <a:rPr lang="fr-FR" sz="2400" i="1" u="sng" dirty="0">
                <a:latin typeface="Comic Sans MS" pitchFamily="66" charset="0"/>
                <a:hlinkClick r:id="rId2"/>
              </a:rPr>
              <a:t>le laboratoire d’études et de communication digitale Curiouser</a:t>
            </a:r>
            <a:r>
              <a:rPr lang="fr-FR" sz="2400" i="1" dirty="0">
                <a:latin typeface="Comic Sans MS" pitchFamily="66" charset="0"/>
              </a:rPr>
              <a:t>, emmené de mains de maîtres par </a:t>
            </a:r>
            <a:r>
              <a:rPr lang="fr-FR" sz="2400" i="1" u="sng" dirty="0">
                <a:latin typeface="Comic Sans MS" pitchFamily="66" charset="0"/>
                <a:hlinkClick r:id="rId3"/>
              </a:rPr>
              <a:t>Cyril Rimbaud </a:t>
            </a:r>
            <a:r>
              <a:rPr lang="fr-FR" sz="2400" i="1" dirty="0">
                <a:latin typeface="Comic Sans MS" pitchFamily="66" charset="0"/>
              </a:rPr>
              <a:t>et</a:t>
            </a:r>
            <a:r>
              <a:rPr lang="fr-FR" sz="2400" i="1" u="sng" dirty="0">
                <a:latin typeface="Comic Sans MS" pitchFamily="66" charset="0"/>
                <a:hlinkClick r:id="rId4"/>
              </a:rPr>
              <a:t> Maud Serpin</a:t>
            </a:r>
            <a:endParaRPr lang="fr-FR" sz="2400" dirty="0">
              <a:latin typeface="Comic Sans MS" pitchFamily="66" charset="0"/>
            </a:endParaRPr>
          </a:p>
          <a:p>
            <a:r>
              <a:rPr lang="fr-FR" sz="2400" dirty="0">
                <a:latin typeface="Comic Sans MS" pitchFamily="66" charset="0"/>
              </a:rPr>
              <a:t>Depuis que la notion d’économie de l’attention s’est ancrée dans notre vocabulaire, nous savons que l’attention, la capacité de quelqu’un à porter sa vigilance sur une information ou un discours, est devenue une ressource rare. Il semblerait qu’elle le soit encore plus pour les jeunes ultra-connectés : difficile d’imaginer un adolescent se concentrer sur toute la durée de La Dolce Vita de Fellini (172 min) alors même que ses pratiques et ses usages digitaux induisent la fragmentation de l’information, le picorage des idées et la permanence du multitasking. </a:t>
            </a:r>
          </a:p>
          <a:p>
            <a:r>
              <a:rPr lang="fr-FR" sz="2400" b="1" dirty="0">
                <a:latin typeface="Comic Sans MS" pitchFamily="66" charset="0"/>
              </a:rPr>
              <a:t>(</a:t>
            </a:r>
            <a:r>
              <a:rPr lang="fr-FR" sz="2400" dirty="0">
                <a:latin typeface="Comic Sans MS" pitchFamily="66" charset="0"/>
              </a:rPr>
              <a:t>il désigne le fait de pratiquer plusieurs activités en même temps et plus précisément d’utiliser plusieurs moyens de communication de manière simultanée. )</a:t>
            </a:r>
            <a:endParaRPr lang="fr-FR" sz="2400" dirty="0">
              <a:effectLst/>
              <a:latin typeface="Comic Sans MS" pitchFamily="66" charset="0"/>
              <a:ea typeface="Times New Roman" panose="02020603050405020304" pitchFamily="18" charset="0"/>
            </a:endParaRPr>
          </a:p>
        </p:txBody>
      </p:sp>
    </p:spTree>
    <p:extLst>
      <p:ext uri="{BB962C8B-B14F-4D97-AF65-F5344CB8AC3E}">
        <p14:creationId xmlns:p14="http://schemas.microsoft.com/office/powerpoint/2010/main" val="350720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1"/>
            <a:ext cx="12192000" cy="4154984"/>
          </a:xfrm>
          <a:prstGeom prst="rect">
            <a:avLst/>
          </a:prstGeom>
        </p:spPr>
        <p:txBody>
          <a:bodyPr wrap="square">
            <a:spAutoFit/>
          </a:bodyPr>
          <a:lstStyle/>
          <a:p>
            <a:endParaRPr lang="fr-FR" sz="2400" b="1" dirty="0">
              <a:latin typeface="Comic Sans MS" pitchFamily="66" charset="0"/>
            </a:endParaRPr>
          </a:p>
          <a:p>
            <a:pPr algn="ctr"/>
            <a:r>
              <a:rPr lang="fr-FR" sz="2400" b="1" dirty="0">
                <a:latin typeface="Comic Sans MS" pitchFamily="66" charset="0"/>
              </a:rPr>
              <a:t>« Crise de l’attention » : les symptômes</a:t>
            </a:r>
          </a:p>
          <a:p>
            <a:pPr algn="ctr"/>
            <a:endParaRPr lang="fr-FR" sz="2400" dirty="0">
              <a:latin typeface="Comic Sans MS" pitchFamily="66" charset="0"/>
            </a:endParaRPr>
          </a:p>
          <a:p>
            <a:r>
              <a:rPr lang="fr-FR" sz="2400" dirty="0">
                <a:latin typeface="Comic Sans MS" pitchFamily="66" charset="0"/>
              </a:rPr>
              <a:t>Plusieurs études relatives aux comportements digitaux des jeunes mettent en exergue le multitasking : par exemple, rapporte </a:t>
            </a:r>
            <a:r>
              <a:rPr lang="fr-FR" sz="2400" u="sng" dirty="0">
                <a:latin typeface="Comic Sans MS" pitchFamily="66" charset="0"/>
                <a:hlinkClick r:id="rId2"/>
              </a:rPr>
              <a:t>Readwriteweb</a:t>
            </a:r>
            <a:r>
              <a:rPr lang="fr-FR" sz="2400" dirty="0">
                <a:latin typeface="Comic Sans MS" pitchFamily="66" charset="0"/>
              </a:rPr>
              <a:t>, un usage quotidien de 7h38 des média correspond en fait à 10h45, ramenées à 7h38 en raison de l’usage simultané de plusieurs outils.</a:t>
            </a:r>
            <a:br>
              <a:rPr lang="fr-FR" sz="2400" dirty="0">
                <a:latin typeface="Comic Sans MS" pitchFamily="66" charset="0"/>
              </a:rPr>
            </a:br>
            <a:r>
              <a:rPr lang="fr-FR" sz="2400" dirty="0">
                <a:latin typeface="Comic Sans MS" pitchFamily="66" charset="0"/>
              </a:rPr>
              <a:t>Or, si des tâches simples peuvent être effectuées en même temps, il paraît plus complexe de se concentrer à la fois sur la rédaction d’un mail, sur le commentaire d’un statut Facebook, et sur son prochain tweet, tout en écrivant un SMS sur son </a:t>
            </a:r>
            <a:r>
              <a:rPr lang="fr-FR" sz="2400" dirty="0" err="1">
                <a:latin typeface="Comic Sans MS" pitchFamily="66" charset="0"/>
              </a:rPr>
              <a:t>smartphone</a:t>
            </a:r>
            <a:r>
              <a:rPr lang="fr-FR" sz="2400" dirty="0">
                <a:latin typeface="Comic Sans MS" pitchFamily="66" charset="0"/>
              </a:rPr>
              <a:t>.</a:t>
            </a:r>
          </a:p>
        </p:txBody>
      </p:sp>
    </p:spTree>
    <p:extLst>
      <p:ext uri="{BB962C8B-B14F-4D97-AF65-F5344CB8AC3E}">
        <p14:creationId xmlns:p14="http://schemas.microsoft.com/office/powerpoint/2010/main" val="366674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0998"/>
            <a:ext cx="12192000" cy="6001643"/>
          </a:xfrm>
          <a:prstGeom prst="rect">
            <a:avLst/>
          </a:prstGeom>
        </p:spPr>
        <p:txBody>
          <a:bodyPr wrap="square">
            <a:spAutoFit/>
          </a:bodyPr>
          <a:lstStyle/>
          <a:p>
            <a:r>
              <a:rPr lang="fr-FR" sz="2400" dirty="0">
                <a:effectLst/>
                <a:latin typeface="Comic Sans MS" pitchFamily="66" charset="0"/>
                <a:ea typeface="Times New Roman" panose="02020603050405020304" pitchFamily="18" charset="0"/>
              </a:rPr>
              <a:t>Corollaire du multi-tasking, le passage d’une deep attention à une hyper attention est un autre indicateur. Les jeunes semblent avoir davantage de facilité à se concentrer face à de hauts niveaux de stimulation – c’est ce qui expliquerait notamment la consommation accrue de jeux vidéo et un besoin croissant pour toute fonctionnalité, service ou outil impliquant de l’interactivité. Dans un jeu, l’attention est circonscrite le temps de la partie et la gratification (scoring, level-up…) vient souvent rapidement, au fil de l’accomplissement des tâches : le mécanisme est rassurant. Si 172 min passées à contempler Marcello Mastroianni (deep attention) semblent relever de l’exploit, 172 min devant Portal 2 (hyper attention) paraissent tout à fait envisageables.</a:t>
            </a:r>
            <a:br>
              <a:rPr lang="fr-FR" sz="2400" dirty="0">
                <a:effectLst/>
                <a:latin typeface="Comic Sans MS" pitchFamily="66" charset="0"/>
                <a:ea typeface="Times New Roman" panose="02020603050405020304" pitchFamily="18" charset="0"/>
              </a:rPr>
            </a:br>
            <a:r>
              <a:rPr lang="fr-FR" sz="2400" dirty="0">
                <a:effectLst/>
                <a:latin typeface="Comic Sans MS" pitchFamily="66" charset="0"/>
                <a:ea typeface="Times New Roman" panose="02020603050405020304" pitchFamily="18" charset="0"/>
              </a:rPr>
              <a:t>Par ailleurs, c’est peut-être aussi dans les modes de fonctionnement et dans la structure intrinsèque des outils et des services utilisés qu’il faut rechercher la difficulté des jeunes à se concentrer longtemps. Facebook : le news feed ( fil d’actualités) s’étire indéfiniment, laissant à l’utilisateur la tâche difficile de trier toutes les informations disponibles  sans compter le système de notifications, véritable levier de distraction. </a:t>
            </a:r>
          </a:p>
        </p:txBody>
      </p:sp>
    </p:spTree>
    <p:extLst>
      <p:ext uri="{BB962C8B-B14F-4D97-AF65-F5344CB8AC3E}">
        <p14:creationId xmlns:p14="http://schemas.microsoft.com/office/powerpoint/2010/main" val="1463992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677656"/>
          </a:xfrm>
          <a:prstGeom prst="rect">
            <a:avLst/>
          </a:prstGeom>
        </p:spPr>
        <p:txBody>
          <a:bodyPr wrap="square">
            <a:spAutoFit/>
          </a:bodyPr>
          <a:lstStyle/>
          <a:p>
            <a:r>
              <a:rPr lang="fr-FR" sz="2400" dirty="0">
                <a:latin typeface="Comic Sans MS" pitchFamily="66" charset="0"/>
                <a:ea typeface="Times New Roman" panose="02020603050405020304" pitchFamily="18" charset="0"/>
              </a:rPr>
              <a:t>Twitter : la magie du temps réel, et la </a:t>
            </a:r>
            <a:r>
              <a:rPr lang="fr-FR" sz="2400" u="sng" dirty="0">
                <a:solidFill>
                  <a:srgbClr val="0000FF"/>
                </a:solidFill>
                <a:latin typeface="Comic Sans MS" pitchFamily="66" charset="0"/>
                <a:ea typeface="Times New Roman" panose="02020603050405020304" pitchFamily="18" charset="0"/>
                <a:hlinkClick r:id="rId2"/>
              </a:rPr>
              <a:t>FOMO (Fear Of Missing Out)</a:t>
            </a:r>
            <a:r>
              <a:rPr lang="fr-FR" sz="2400" dirty="0">
                <a:latin typeface="Comic Sans MS" pitchFamily="66" charset="0"/>
                <a:ea typeface="Times New Roman" panose="02020603050405020304" pitchFamily="18" charset="0"/>
              </a:rPr>
              <a:t>, qui, à force d’exiger une attention constante – voire une omniscience – de la part de l’utilisateur, finit par éroder sa capacité de concentration. Firefox et Chrome : le vertige du « open in new tab ». Les blogs : l’injonction tacite de la concision, la préférence du visuel, la prédominance des formats vidéo courts.</a:t>
            </a:r>
            <a:br>
              <a:rPr lang="fr-FR" sz="2400" dirty="0">
                <a:latin typeface="Comic Sans MS" pitchFamily="66" charset="0"/>
                <a:ea typeface="Times New Roman" panose="02020603050405020304" pitchFamily="18" charset="0"/>
              </a:rPr>
            </a:br>
            <a:r>
              <a:rPr lang="fr-FR" sz="2400" dirty="0">
                <a:latin typeface="Comic Sans MS" pitchFamily="66" charset="0"/>
                <a:ea typeface="Times New Roman" panose="02020603050405020304" pitchFamily="18" charset="0"/>
              </a:rPr>
              <a:t>Si l’on extrapole, c’est le principe en soi d’hypertextualité qui invite au saut d’un lien à l’autre, à la balade permanente, et donc au vagabondage éternel sur la Toile…</a:t>
            </a:r>
          </a:p>
        </p:txBody>
      </p:sp>
    </p:spTree>
    <p:extLst>
      <p:ext uri="{BB962C8B-B14F-4D97-AF65-F5344CB8AC3E}">
        <p14:creationId xmlns:p14="http://schemas.microsoft.com/office/powerpoint/2010/main" val="898545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2043"/>
            <a:ext cx="12192000" cy="6001643"/>
          </a:xfrm>
          <a:prstGeom prst="rect">
            <a:avLst/>
          </a:prstGeom>
        </p:spPr>
        <p:txBody>
          <a:bodyPr wrap="square">
            <a:spAutoFit/>
          </a:bodyPr>
          <a:lstStyle/>
          <a:p>
            <a:pPr algn="ctr"/>
            <a:r>
              <a:rPr lang="fr-FR" sz="2400" b="1" dirty="0">
                <a:solidFill>
                  <a:srgbClr val="FF0000"/>
                </a:solidFill>
                <a:effectLst/>
                <a:latin typeface="Comic Sans MS" pitchFamily="66" charset="0"/>
                <a:ea typeface="Times New Roman" panose="02020603050405020304" pitchFamily="18" charset="0"/>
              </a:rPr>
              <a:t>Le Grand Méchant Web</a:t>
            </a:r>
            <a:endParaRPr lang="fr-FR" sz="2400" dirty="0">
              <a:effectLst/>
              <a:latin typeface="Comic Sans MS" pitchFamily="66" charset="0"/>
              <a:ea typeface="Times New Roman" panose="02020603050405020304" pitchFamily="18" charset="0"/>
            </a:endParaRPr>
          </a:p>
          <a:p>
            <a:r>
              <a:rPr lang="fr-FR" sz="2400" dirty="0">
                <a:effectLst/>
                <a:latin typeface="Comic Sans MS" pitchFamily="66" charset="0"/>
                <a:ea typeface="Times New Roman" panose="02020603050405020304" pitchFamily="18" charset="0"/>
              </a:rPr>
              <a:t>Pour certains, à l’instar de Nicholas Carr (</a:t>
            </a:r>
            <a:r>
              <a:rPr lang="fr-FR" sz="2400" u="sng" dirty="0">
                <a:solidFill>
                  <a:srgbClr val="0000FF"/>
                </a:solidFill>
                <a:effectLst/>
                <a:latin typeface="Comic Sans MS" pitchFamily="66" charset="0"/>
                <a:ea typeface="Times New Roman" panose="02020603050405020304" pitchFamily="18" charset="0"/>
                <a:hlinkClick r:id="rId2"/>
              </a:rPr>
              <a:t>Is Google Making Us Stupid </a:t>
            </a:r>
            <a:r>
              <a:rPr lang="fr-FR" sz="2400" dirty="0">
                <a:effectLst/>
                <a:latin typeface="Comic Sans MS" pitchFamily="66" charset="0"/>
                <a:ea typeface="Times New Roman" panose="02020603050405020304" pitchFamily="18" charset="0"/>
              </a:rPr>
              <a:t>?</a:t>
            </a:r>
            <a:r>
              <a:rPr lang="fr-FR" sz="2400" i="1" dirty="0">
                <a:effectLst/>
                <a:latin typeface="Comic Sans MS" pitchFamily="66" charset="0"/>
                <a:ea typeface="Times New Roman" panose="02020603050405020304" pitchFamily="18" charset="0"/>
              </a:rPr>
              <a:t> est-ce-que-google-nous-rend-idiot</a:t>
            </a:r>
            <a:r>
              <a:rPr lang="fr-FR" sz="2400" dirty="0">
                <a:effectLst/>
                <a:latin typeface="Comic Sans MS" pitchFamily="66" charset="0"/>
                <a:ea typeface="Times New Roman" panose="02020603050405020304" pitchFamily="18" charset="0"/>
              </a:rPr>
              <a:t>), c’est en effet Internet le coupable de notre perte d’attention. Façonné par les outils, notre processus de pensée serait d’après lui profondément transformé par le digital, et nous devenons au mieux de « simples décodeurs de l’information », au pire des cerveaux assistés en permanence par des intelligences artificielles qui finiront par devenir, en fin de compte, plus intelligentes que nous.</a:t>
            </a:r>
          </a:p>
          <a:p>
            <a:r>
              <a:rPr lang="fr-FR" sz="2400" dirty="0">
                <a:latin typeface="Comic Sans MS" pitchFamily="66" charset="0"/>
              </a:rPr>
              <a:t>Mais il est évidemment impossible d’imaginer de faire machine arrière pour retrouver un monde dé-digitalisé. Comme l’explique d’ailleurs Nicholas Carr, questionnant son propre scepticisme, tout changement de paradigme dans l’histoire a entraîné son lot d’interrogations et de penseurs réfractaires.</a:t>
            </a:r>
            <a:br>
              <a:rPr lang="fr-FR" sz="2400" dirty="0">
                <a:latin typeface="Comic Sans MS" pitchFamily="66" charset="0"/>
              </a:rPr>
            </a:br>
            <a:r>
              <a:rPr lang="fr-FR" sz="2400" dirty="0">
                <a:latin typeface="Comic Sans MS" pitchFamily="66" charset="0"/>
              </a:rPr>
              <a:t>Il ne sert donc à rien de diaboliser et de vouer le digital aux gémonies en le rendant responsable d’une baisse des capacités d’attention et de concentration chez les jeunes.</a:t>
            </a:r>
            <a:br>
              <a:rPr lang="fr-FR" sz="2400" dirty="0">
                <a:latin typeface="Comic Sans MS" pitchFamily="66" charset="0"/>
              </a:rPr>
            </a:br>
            <a:endParaRPr lang="fr-FR" sz="2400" dirty="0">
              <a:effectLst/>
              <a:latin typeface="Comic Sans MS" pitchFamily="66" charset="0"/>
              <a:ea typeface="Times New Roman" panose="02020603050405020304" pitchFamily="18" charset="0"/>
            </a:endParaRPr>
          </a:p>
        </p:txBody>
      </p:sp>
    </p:spTree>
    <p:extLst>
      <p:ext uri="{BB962C8B-B14F-4D97-AF65-F5344CB8AC3E}">
        <p14:creationId xmlns:p14="http://schemas.microsoft.com/office/powerpoint/2010/main" val="950996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295"/>
            <a:ext cx="12192000" cy="5262979"/>
          </a:xfrm>
          <a:prstGeom prst="rect">
            <a:avLst/>
          </a:prstGeom>
        </p:spPr>
        <p:txBody>
          <a:bodyPr wrap="square">
            <a:spAutoFit/>
          </a:bodyPr>
          <a:lstStyle/>
          <a:p>
            <a:r>
              <a:rPr lang="fr-FR" sz="2400" dirty="0">
                <a:latin typeface="Comic Sans MS" pitchFamily="66" charset="0"/>
              </a:rPr>
              <a:t>Inutile également de miser sur une interdiction totale des </a:t>
            </a:r>
            <a:r>
              <a:rPr lang="fr-FR" sz="2400" dirty="0" err="1">
                <a:latin typeface="Comic Sans MS" pitchFamily="66" charset="0"/>
              </a:rPr>
              <a:t>smartphones</a:t>
            </a:r>
            <a:r>
              <a:rPr lang="fr-FR" sz="2400" dirty="0">
                <a:latin typeface="Comic Sans MS" pitchFamily="66" charset="0"/>
              </a:rPr>
              <a:t> et laptops dans les salles de classe, comme le préconisent certains enseignants : si les jeunes n’y sont pas confrontés dans la sphère scolaire, ils s’y immergent pour la plupart chez eux, et si tel n’était pas le cas, ils finiront de toute façon par se trouver face à des problématiques identiques d’attention lorsqu’ils entameront leur vie professionnelle.</a:t>
            </a:r>
          </a:p>
          <a:p>
            <a:r>
              <a:rPr lang="fr-FR" sz="2400" b="1" dirty="0">
                <a:latin typeface="Comic Sans MS" pitchFamily="66" charset="0"/>
              </a:rPr>
              <a:t>L’attention, une capacité à obtenir ?</a:t>
            </a:r>
            <a:endParaRPr lang="fr-FR" sz="2400" dirty="0">
              <a:latin typeface="Comic Sans MS" pitchFamily="66" charset="0"/>
            </a:endParaRPr>
          </a:p>
          <a:p>
            <a:r>
              <a:rPr lang="fr-FR" sz="2400" dirty="0">
                <a:latin typeface="Comic Sans MS" pitchFamily="66" charset="0"/>
              </a:rPr>
              <a:t>Les pistes de réflexion les plus fécondes à nos yeux résident dans l’optimisation du « faire avec ». Si le risque des pratiques digitales des jeunes ultra-connectés est de verser dans trop de procrastination, essayons de limiter les externalités négatives et d’en tirer parti !</a:t>
            </a:r>
            <a:br>
              <a:rPr lang="fr-FR" sz="2400" dirty="0">
                <a:latin typeface="Comic Sans MS" pitchFamily="66" charset="0"/>
              </a:rPr>
            </a:br>
            <a:r>
              <a:rPr lang="fr-FR" sz="2400" dirty="0">
                <a:latin typeface="Comic Sans MS" pitchFamily="66" charset="0"/>
              </a:rPr>
              <a:t>Dans cette optique, le rôle de l’école (ou de toute autre forme de prescription) est fondamental : il faut apprendre à maîtriser les outils sous peine de se laisser maîtriser par eux.</a:t>
            </a:r>
            <a:endParaRPr lang="fr-FR" sz="2400" dirty="0"/>
          </a:p>
        </p:txBody>
      </p:sp>
    </p:spTree>
    <p:extLst>
      <p:ext uri="{BB962C8B-B14F-4D97-AF65-F5344CB8AC3E}">
        <p14:creationId xmlns:p14="http://schemas.microsoft.com/office/powerpoint/2010/main" val="800785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4520"/>
            <a:ext cx="12192000" cy="6001643"/>
          </a:xfrm>
          <a:prstGeom prst="rect">
            <a:avLst/>
          </a:prstGeom>
        </p:spPr>
        <p:txBody>
          <a:bodyPr wrap="square">
            <a:spAutoFit/>
          </a:bodyPr>
          <a:lstStyle/>
          <a:p>
            <a:r>
              <a:rPr lang="fr-FR" sz="2400" dirty="0">
                <a:latin typeface="Comic Sans MS" pitchFamily="66" charset="0"/>
              </a:rPr>
              <a:t>C’est le challenge que </a:t>
            </a:r>
            <a:r>
              <a:rPr lang="fr-FR" sz="2400" u="sng" dirty="0">
                <a:latin typeface="Comic Sans MS" pitchFamily="66" charset="0"/>
                <a:hlinkClick r:id="rId2"/>
              </a:rPr>
              <a:t>Howard Rheingold</a:t>
            </a:r>
            <a:r>
              <a:rPr lang="fr-FR" sz="2400" dirty="0">
                <a:latin typeface="Comic Sans MS" pitchFamily="66" charset="0"/>
              </a:rPr>
              <a:t> (chercheur et auteur, passionné d’Internet, qui est le premier à avoir utilisé le terme de « communautés virtuelles ») s’est fixé : « </a:t>
            </a:r>
            <a:r>
              <a:rPr lang="fr-FR" sz="2400" i="1" dirty="0">
                <a:latin typeface="Comic Sans MS" pitchFamily="66" charset="0"/>
              </a:rPr>
              <a:t>Je veux que mes étudiants apprennent que l’attention est une compétence qui doit être apprise, pratiquée, et mise en forme</a:t>
            </a:r>
            <a:r>
              <a:rPr lang="fr-FR" sz="2400" dirty="0">
                <a:latin typeface="Comic Sans MS" pitchFamily="66" charset="0"/>
              </a:rPr>
              <a:t> ».</a:t>
            </a:r>
          </a:p>
          <a:p>
            <a:r>
              <a:rPr lang="fr-FR" sz="2400" dirty="0">
                <a:latin typeface="Comic Sans MS" pitchFamily="66" charset="0"/>
              </a:rPr>
              <a:t>Rheingold s’est ainsi livré à différentes expériences en cours (dont certaines assez proches de l’expérience Mediadeath de l’Express) afin de montrer à ses étudiants à quel point la faculté d’attention pouvait être aiguisée en fonction du recul pris volontairement vis-à-vis des nouvelles technologies, mais en aussi grâce à </a:t>
            </a:r>
            <a:r>
              <a:rPr lang="fr-FR" sz="2400" u="sng" dirty="0">
                <a:latin typeface="Comic Sans MS" pitchFamily="66" charset="0"/>
                <a:hlinkClick r:id="rId3"/>
              </a:rPr>
              <a:t>leur utilisation pendant le cours</a:t>
            </a:r>
            <a:r>
              <a:rPr lang="fr-FR" sz="2400" dirty="0">
                <a:latin typeface="Comic Sans MS" pitchFamily="66" charset="0"/>
              </a:rPr>
              <a:t>.</a:t>
            </a:r>
          </a:p>
          <a:p>
            <a:r>
              <a:rPr lang="fr-FR" sz="2400" dirty="0">
                <a:latin typeface="Comic Sans MS" pitchFamily="66" charset="0"/>
              </a:rPr>
              <a:t>Il est donc sans doute utile de revoir notre conception de l’attention. Autrefois, l’attention n’aurait pas pu être questionnée en tant que capacité à obtenir, car elle allait de pair avec une autorité qui n’était pas remise en question : à l’école, le maître parlait, l’attention accordée par les élèves était un signe de soumission à l’autorité scolaire. Mais aujourd’hui, sur Internet, tout réclame l’attention de l’élève, parce qu’il est potentiellement exposé à tous les messages, informations, contenus issus de ses proches, de ses amis, de ses réseaux, des médias et des marques. </a:t>
            </a:r>
          </a:p>
        </p:txBody>
      </p:sp>
    </p:spTree>
    <p:extLst>
      <p:ext uri="{BB962C8B-B14F-4D97-AF65-F5344CB8AC3E}">
        <p14:creationId xmlns:p14="http://schemas.microsoft.com/office/powerpoint/2010/main" val="3764653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677656"/>
          </a:xfrm>
          <a:prstGeom prst="rect">
            <a:avLst/>
          </a:prstGeom>
        </p:spPr>
        <p:txBody>
          <a:bodyPr wrap="square">
            <a:spAutoFit/>
          </a:bodyPr>
          <a:lstStyle/>
          <a:p>
            <a:r>
              <a:rPr lang="fr-FR" sz="2400" dirty="0">
                <a:latin typeface="Comic Sans MS" pitchFamily="66" charset="0"/>
              </a:rPr>
              <a:t>Et c’est à lui de choisir à qui il va accorder son attention : sensation démiurgique du pouvoir, mais le risque est qu’il se laisse déborder et submerger par tout ce qu’il a à sa disposition, et qu’il ne maîtrise plus rien du tout.</a:t>
            </a:r>
            <a:br>
              <a:rPr lang="fr-FR" sz="2400" dirty="0">
                <a:latin typeface="Comic Sans MS" pitchFamily="66" charset="0"/>
              </a:rPr>
            </a:br>
            <a:r>
              <a:rPr lang="fr-FR" sz="2400" dirty="0">
                <a:latin typeface="Comic Sans MS" pitchFamily="66" charset="0"/>
              </a:rPr>
              <a:t>La démarche de Rheingold est dans cette optique très salutaire, et devrait inspirer tous ceux qui réfléchissent à des solutions pour résoudre l’épineuse question de l’éducation et du digital. A quand l’intégration saine et réfléchie des pratiques digitales au sein du processus d’apprentissage ?</a:t>
            </a:r>
          </a:p>
        </p:txBody>
      </p:sp>
    </p:spTree>
    <p:extLst>
      <p:ext uri="{BB962C8B-B14F-4D97-AF65-F5344CB8AC3E}">
        <p14:creationId xmlns:p14="http://schemas.microsoft.com/office/powerpoint/2010/main" val="187399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52327" y="497304"/>
            <a:ext cx="9458409" cy="5277853"/>
          </a:xfrm>
        </p:spPr>
        <p:txBody>
          <a:bodyPr>
            <a:normAutofit/>
          </a:bodyPr>
          <a:lstStyle/>
          <a:p>
            <a:pPr>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Cependant, les enseignants reçoivent une formation professionnelle insuffisante pour intégrer ces Technologies  de l’information et de la Communication à leur Enseignement (TICE)..</a:t>
            </a:r>
          </a:p>
          <a:p>
            <a:pPr>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De plus l’utilisation des nouvelles technologies en  dehors  de l’espace scolaire reste insuffisamment orientée vers un but d’apprentissage. </a:t>
            </a:r>
            <a:endParaRPr lang="fr-FR"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L’adaptation pédagogique aux innovations technologiques peut avoir un impact sur les processus engagés par les élèves pour acquérir de nouvelles connaissances (attention, rétention, production, motivation) </a:t>
            </a:r>
            <a:r>
              <a:rPr lang="fr-FR" sz="1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6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Penuel</a:t>
            </a:r>
            <a:r>
              <a:rPr lang="fr-FR" sz="1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2000 ; </a:t>
            </a:r>
            <a:r>
              <a:rPr lang="fr-FR" sz="16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Sandholtz</a:t>
            </a:r>
            <a:r>
              <a:rPr lang="fr-FR" sz="1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1997 ; </a:t>
            </a:r>
            <a:r>
              <a:rPr lang="fr-FR" sz="16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Silverstein</a:t>
            </a:r>
            <a:r>
              <a:rPr lang="fr-FR" sz="1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2000)</a:t>
            </a:r>
            <a:r>
              <a:rPr lang="fr-FR" sz="20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p>
          <a:p>
            <a:endParaRPr lang="fr-FR"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2978881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838"/>
            <a:ext cx="12192000" cy="6740307"/>
          </a:xfrm>
          <a:prstGeom prst="rect">
            <a:avLst/>
          </a:prstGeom>
        </p:spPr>
        <p:txBody>
          <a:bodyPr wrap="square">
            <a:spAutoFit/>
          </a:bodyPr>
          <a:lstStyle/>
          <a:p>
            <a:pPr algn="ctr"/>
            <a:r>
              <a:rPr lang="fr-FR" sz="2400" b="1" dirty="0">
                <a:solidFill>
                  <a:srgbClr val="FF0000"/>
                </a:solidFill>
                <a:effectLst/>
                <a:latin typeface="Comic Sans MS" pitchFamily="66" charset="0"/>
                <a:ea typeface="Times New Roman" panose="02020603050405020304" pitchFamily="18" charset="0"/>
              </a:rPr>
              <a:t>Les délices de la sérendipité</a:t>
            </a:r>
          </a:p>
          <a:p>
            <a:pPr algn="ctr"/>
            <a:endParaRPr lang="fr-FR" sz="2400" dirty="0">
              <a:effectLst/>
              <a:latin typeface="Comic Sans MS" pitchFamily="66" charset="0"/>
              <a:ea typeface="Times New Roman" panose="02020603050405020304" pitchFamily="18" charset="0"/>
            </a:endParaRPr>
          </a:p>
          <a:p>
            <a:r>
              <a:rPr lang="fr-FR" sz="2400" dirty="0">
                <a:effectLst/>
                <a:latin typeface="Comic Sans MS" pitchFamily="66" charset="0"/>
                <a:ea typeface="Times New Roman" panose="02020603050405020304" pitchFamily="18" charset="0"/>
              </a:rPr>
              <a:t>Ce n’est probablement qu’en apprenant à maîtriser leur attention dans un premier temps que les jeunes pourront ensuite apprécier les délices de la flânerie online. A eux les fantastiques horizons de la sérendipité, le fait de trouver quelque chose à l’aide du hasard et de l’intelligence. A eux les promesses d’une créativité sans bornes. A eux le champ infini de l’exploration digitale. Car à bien des égards, le manque d’attention a du bon. Dans son article </a:t>
            </a:r>
          </a:p>
          <a:p>
            <a:r>
              <a:rPr lang="fr-FR" sz="2400" dirty="0">
                <a:effectLst/>
                <a:latin typeface="Comic Sans MS" pitchFamily="66" charset="0"/>
                <a:ea typeface="Times New Roman" panose="02020603050405020304" pitchFamily="18" charset="0"/>
              </a:rPr>
              <a:t>I</a:t>
            </a:r>
            <a:r>
              <a:rPr lang="fr-FR" sz="2400" u="sng" dirty="0">
                <a:solidFill>
                  <a:srgbClr val="0000FF"/>
                </a:solidFill>
                <a:effectLst/>
                <a:latin typeface="Comic Sans MS" pitchFamily="66" charset="0"/>
                <a:ea typeface="Times New Roman" panose="02020603050405020304" pitchFamily="18" charset="0"/>
                <a:hlinkClick r:id="rId2"/>
              </a:rPr>
              <a:t>n defense of distraction</a:t>
            </a:r>
            <a:r>
              <a:rPr lang="fr-FR" sz="2400" dirty="0">
                <a:effectLst/>
                <a:latin typeface="Comic Sans MS" pitchFamily="66" charset="0"/>
                <a:ea typeface="Times New Roman" panose="02020603050405020304" pitchFamily="18" charset="0"/>
              </a:rPr>
              <a:t>, Sam Anderson tempère justement les discours apocalyptiques sur la crise de l’attention. Si, à ses yeux, cette crise est bien réelle, il tient néanmoins à souligner les bienfaits de la distraction dans la société. A ceux qui avancent comme argument que John Lennon n’aurait jamais pu produire tous ses chefs d’œuvre s’il avait sans cesse été soumis à des distractions, Anderson rappelle que c’est d’un esprit distrait que vient la créativité, cette capacité à faire des connexions là où personne n’en avait jamais vu. Il va même jusqu’à affirmer que si Lennon avait vécu au 21eme siècle, il aurait su faire bon usage de son BlackBerry comme il l’a fait avec les technologies des sixties. Voilà de quoi rassurer les générations futures.</a:t>
            </a:r>
          </a:p>
        </p:txBody>
      </p:sp>
    </p:spTree>
    <p:extLst>
      <p:ext uri="{BB962C8B-B14F-4D97-AF65-F5344CB8AC3E}">
        <p14:creationId xmlns:p14="http://schemas.microsoft.com/office/powerpoint/2010/main" val="3192251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17682"/>
          </a:xfrm>
          <a:prstGeom prst="rect">
            <a:avLst/>
          </a:prstGeom>
        </p:spPr>
        <p:txBody>
          <a:bodyPr wrap="square">
            <a:spAutoFit/>
          </a:bodyPr>
          <a:lstStyle/>
          <a:p>
            <a:pPr algn="ctr">
              <a:lnSpc>
                <a:spcPct val="107000"/>
              </a:lnSpc>
              <a:spcAft>
                <a:spcPts val="800"/>
              </a:spcAft>
            </a:pPr>
            <a:r>
              <a:rPr lang="fr-FR" sz="2400" b="1" kern="1800" dirty="0">
                <a:solidFill>
                  <a:srgbClr val="FF0000"/>
                </a:solidFill>
                <a:effectLst/>
                <a:latin typeface="Comic Sans MS" pitchFamily="66" charset="0"/>
                <a:ea typeface="Times New Roman" panose="02020603050405020304" pitchFamily="18" charset="0"/>
                <a:cs typeface="Times New Roman" panose="02020603050405020304" pitchFamily="18" charset="0"/>
              </a:rPr>
              <a:t>La serendipité un blabla de la veille numérique</a:t>
            </a:r>
            <a:endParaRPr lang="fr-FR" sz="2400" dirty="0">
              <a:solidFill>
                <a:srgbClr val="FF0000"/>
              </a:solidFill>
              <a:effectLst/>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effectLst/>
                <a:latin typeface="Comic Sans MS" pitchFamily="66" charset="0"/>
                <a:ea typeface="Times New Roman" panose="02020603050405020304" pitchFamily="18" charset="0"/>
                <a:cs typeface="Times New Roman" panose="02020603050405020304" pitchFamily="18" charset="0"/>
              </a:rPr>
              <a:t>Si naviguer sur internet est devenu une nécessité dans la vie professionnelle, comme personnelle, les internautes se surprennent souvent à faire des trouvailles, au hasard des pages visitées. Ce sont précisément ces découvertes accidentelles, fortuites, qui intéressent de plus en plus la recherche en information documentaire. Et force est de constater que cette recherche est dynamique, le mot  « serendipity » tapé sur Google procurant à lui seul  pas moins de 5 850 000 occurrences… </a:t>
            </a:r>
            <a:endParaRPr lang="fr-FR" sz="2400" dirty="0">
              <a:effectLst/>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effectLst/>
                <a:latin typeface="Comic Sans MS" pitchFamily="66" charset="0"/>
                <a:ea typeface="Times New Roman" panose="02020603050405020304" pitchFamily="18" charset="0"/>
                <a:cs typeface="Times New Roman" panose="02020603050405020304" pitchFamily="18" charset="0"/>
              </a:rPr>
              <a:t>Du blabla aurait dit Céline ! Certes, mais à y regarder de plus près, il est tout à fait notable aujourd’hui que la serendipité peut être source de connaissance. Autrement dit, le processus d’apprentissage, boosté par des outils numériques jouant sur la sérendipité s’installe dans le paysage cognitif de tout apprenant.</a:t>
            </a:r>
            <a:endParaRPr lang="fr-FR" sz="2400" dirty="0">
              <a:effectLst/>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effectLst/>
                <a:latin typeface="Comic Sans MS" pitchFamily="66" charset="0"/>
                <a:ea typeface="Times New Roman" panose="02020603050405020304" pitchFamily="18" charset="0"/>
                <a:cs typeface="Times New Roman" panose="02020603050405020304" pitchFamily="18" charset="0"/>
              </a:rPr>
              <a:t>Retenons que le mot anglais serendipity a été utilisé pour la première fois  par Horace Walpole en 1754 dans une lettre à son ami Horace Mann. On trouvera dans ce dossier documentaire de </a:t>
            </a:r>
            <a:r>
              <a:rPr lang="fr-FR" sz="2400" dirty="0">
                <a:solidFill>
                  <a:srgbClr val="0000FF"/>
                </a:solidFill>
                <a:effectLst/>
                <a:latin typeface="Comic Sans MS" pitchFamily="66" charset="0"/>
                <a:ea typeface="Times New Roman" panose="02020603050405020304" pitchFamily="18" charset="0"/>
                <a:cs typeface="Times New Roman" panose="02020603050405020304" pitchFamily="18" charset="0"/>
                <a:hlinkClick r:id="rId2"/>
              </a:rPr>
              <a:t>Mickaël Gallais </a:t>
            </a:r>
            <a:r>
              <a:rPr lang="fr-FR" sz="2400" dirty="0">
                <a:effectLst/>
                <a:latin typeface="Comic Sans MS" pitchFamily="66" charset="0"/>
                <a:ea typeface="Times New Roman" panose="02020603050405020304" pitchFamily="18" charset="0"/>
                <a:cs typeface="Times New Roman" panose="02020603050405020304" pitchFamily="18" charset="0"/>
              </a:rPr>
              <a:t>une étymologie détaillée, ainsi que l’histoire du mot qui reste aujourd’hui l’objet de plusieurs définitions.</a:t>
            </a:r>
            <a:endParaRPr lang="fr-FR" sz="2400" dirty="0">
              <a:effectLst/>
              <a:latin typeface="Comic Sans MS"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71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91044"/>
          </a:xfrm>
          <a:prstGeom prst="rect">
            <a:avLst/>
          </a:prstGeom>
        </p:spPr>
        <p:txBody>
          <a:bodyPr wrap="square">
            <a:spAutoFit/>
          </a:bodyPr>
          <a:lstStyle/>
          <a:p>
            <a:pPr>
              <a:lnSpc>
                <a:spcPct val="107000"/>
              </a:lnSpc>
              <a:spcAft>
                <a:spcPts val="0"/>
              </a:spcAft>
            </a:pPr>
            <a:r>
              <a:rPr lang="fr-FR" sz="2400" dirty="0">
                <a:latin typeface="Comic Sans MS" pitchFamily="66" charset="0"/>
                <a:ea typeface="Times New Roman" panose="02020603050405020304" pitchFamily="18" charset="0"/>
                <a:cs typeface="Times New Roman" panose="02020603050405020304" pitchFamily="18" charset="0"/>
              </a:rPr>
              <a:t>J’ai retenu celle de Christian Vanden Berghen (2005) qui définit le mot en ces termes :</a:t>
            </a:r>
            <a:endParaRPr lang="fr-FR" sz="2400" dirty="0">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latin typeface="Comic Sans MS" pitchFamily="66" charset="0"/>
                <a:ea typeface="Times New Roman" panose="02020603050405020304" pitchFamily="18" charset="0"/>
                <a:cs typeface="Times New Roman" panose="02020603050405020304" pitchFamily="18" charset="0"/>
              </a:rPr>
              <a:t>« Art de se mettre en condition de découvrir quelque chose (une information, un</a:t>
            </a:r>
            <a:endParaRPr lang="fr-FR" sz="2400" dirty="0">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latin typeface="Comic Sans MS" pitchFamily="66" charset="0"/>
                <a:ea typeface="Times New Roman" panose="02020603050405020304" pitchFamily="18" charset="0"/>
                <a:cs typeface="Times New Roman" panose="02020603050405020304" pitchFamily="18" charset="0"/>
              </a:rPr>
              <a:t>médicament, une technique) alors que l’on ne travaille pas directement sur ce sujet.</a:t>
            </a:r>
            <a:endParaRPr lang="fr-FR" sz="2400" dirty="0">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latin typeface="Comic Sans MS" pitchFamily="66" charset="0"/>
                <a:ea typeface="Times New Roman" panose="02020603050405020304" pitchFamily="18" charset="0"/>
                <a:cs typeface="Times New Roman" panose="02020603050405020304" pitchFamily="18" charset="0"/>
              </a:rPr>
              <a:t>La sérendipité est souvent définie comme la capacité à découvrir des choses par hasard.</a:t>
            </a:r>
            <a:endParaRPr lang="fr-FR" sz="2400" dirty="0">
              <a:latin typeface="Comic Sans MS" pitchFamily="66" charset="0"/>
              <a:ea typeface="Calibri" panose="020F0502020204030204" pitchFamily="34" charset="0"/>
              <a:cs typeface="Times New Roman" panose="02020603050405020304" pitchFamily="18" charset="0"/>
            </a:endParaRPr>
          </a:p>
          <a:p>
            <a:pPr>
              <a:lnSpc>
                <a:spcPct val="107000"/>
              </a:lnSpc>
              <a:spcAft>
                <a:spcPts val="0"/>
              </a:spcAft>
            </a:pPr>
            <a:r>
              <a:rPr lang="fr-FR" sz="2400" dirty="0">
                <a:latin typeface="Comic Sans MS" pitchFamily="66" charset="0"/>
                <a:ea typeface="Times New Roman" panose="02020603050405020304" pitchFamily="18" charset="0"/>
                <a:cs typeface="Times New Roman" panose="02020603050405020304" pitchFamily="18" charset="0"/>
              </a:rPr>
              <a:t>En réalité,les découvertes ne se font pas réellement par hasard. Elles sont rendues possibles parce que celui qui fait ces découvertes s’est mis dans un certain état d’esprit composé d’ouverture, de disponibilité, de curiosité, d’émerveillement, d’étonnement et de pensée analogique et symbolique, celle qui permet de voir ce qui rassemble plutôt que ce qui divise ».</a:t>
            </a:r>
          </a:p>
          <a:p>
            <a:pPr>
              <a:lnSpc>
                <a:spcPct val="107000"/>
              </a:lnSpc>
              <a:spcAft>
                <a:spcPts val="800"/>
              </a:spcAft>
            </a:pPr>
            <a:r>
              <a:rPr lang="fr-FR" sz="2400" dirty="0">
                <a:latin typeface="Comic Sans MS" pitchFamily="66" charset="0"/>
                <a:ea typeface="Times New Roman" panose="02020603050405020304" pitchFamily="18" charset="0"/>
                <a:cs typeface="Times New Roman" panose="02020603050405020304" pitchFamily="18" charset="0"/>
              </a:rPr>
              <a:t>Nos élèves, apprendront-ils en mode sérendipité ? Au fond n’est-ce pas déjà le cas ? A côté du pédagogue, qui n’a pas fini d’accompagner ses élèves, on peut penser que ce mode d’apprentissage est toutefois appelé à se développer dans le processus personnel de tout apprenant. Reste à lui faire une place dans les pratiques pédagogiques.</a:t>
            </a:r>
            <a:endParaRPr lang="fr-FR" sz="2400" dirty="0">
              <a:latin typeface="Comic Sans MS" pitchFamily="66" charset="0"/>
              <a:ea typeface="Calibri" panose="020F0502020204030204" pitchFamily="34" charset="0"/>
              <a:cs typeface="Times New Roman" panose="02020603050405020304" pitchFamily="18" charset="0"/>
            </a:endParaRPr>
          </a:p>
          <a:p>
            <a:r>
              <a:rPr lang="fr-FR" u="sng" dirty="0">
                <a:solidFill>
                  <a:srgbClr val="0000FF"/>
                </a:solidFill>
                <a:latin typeface="Comic Sans MS" pitchFamily="66" charset="0"/>
                <a:ea typeface="Times New Roman" panose="02020603050405020304" pitchFamily="18" charset="0"/>
                <a:hlinkClick r:id="rId2"/>
              </a:rPr>
              <a:t>http://vincentfevrier.wordpress.com/2014/10/29/la-serendipite-un-blabla-de-la-veille-numerique/</a:t>
            </a:r>
            <a:endParaRPr lang="fr-FR" dirty="0">
              <a:latin typeface="Comic Sans MS" pitchFamily="66" charset="0"/>
              <a:ea typeface="Times New Roman" panose="02020603050405020304" pitchFamily="18" charset="0"/>
            </a:endParaRPr>
          </a:p>
          <a:p>
            <a:pPr>
              <a:lnSpc>
                <a:spcPct val="107000"/>
              </a:lnSpc>
              <a:spcAft>
                <a:spcPts val="0"/>
              </a:spcAft>
            </a:pPr>
            <a:endParaRPr lang="fr-FR" dirty="0">
              <a:latin typeface="Comic Sans MS"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28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77761"/>
            <a:ext cx="12192000" cy="6669518"/>
          </a:xfrm>
          <a:prstGeom prst="rect">
            <a:avLst/>
          </a:prstGeom>
        </p:spPr>
        <p:txBody>
          <a:bodyPr wrap="square">
            <a:spAutoFit/>
          </a:bodyPr>
          <a:lstStyle/>
          <a:p>
            <a:pPr algn="ctr">
              <a:lnSpc>
                <a:spcPct val="107000"/>
              </a:lnSpc>
            </a:pPr>
            <a:r>
              <a:rPr lang="fr-FR" sz="2400" b="1" dirty="0">
                <a:solidFill>
                  <a:srgbClr val="FF0000"/>
                </a:solidFill>
                <a:latin typeface="Comic Sans MS" pitchFamily="66" charset="0"/>
              </a:rPr>
              <a:t>La </a:t>
            </a:r>
            <a:r>
              <a:rPr lang="fr-FR" sz="2400" b="1" dirty="0" err="1">
                <a:solidFill>
                  <a:srgbClr val="FF0000"/>
                </a:solidFill>
                <a:latin typeface="Comic Sans MS" pitchFamily="66" charset="0"/>
              </a:rPr>
              <a:t>zemblanité</a:t>
            </a:r>
            <a:r>
              <a:rPr lang="fr-FR" sz="2400" b="1" dirty="0">
                <a:solidFill>
                  <a:srgbClr val="FF0000"/>
                </a:solidFill>
                <a:latin typeface="Comic Sans MS" pitchFamily="66" charset="0"/>
              </a:rPr>
              <a:t>, moteur d’apprentissage ? </a:t>
            </a:r>
            <a:br>
              <a:rPr lang="fr-FR" sz="2400" b="1" dirty="0">
                <a:solidFill>
                  <a:srgbClr val="FF0000"/>
                </a:solidFill>
                <a:latin typeface="Comic Sans MS" pitchFamily="66" charset="0"/>
              </a:rPr>
            </a:br>
            <a:endParaRPr lang="fr-FR" sz="2400" b="1" dirty="0">
              <a:solidFill>
                <a:srgbClr val="FF0000"/>
              </a:solidFill>
              <a:effectLst/>
              <a:latin typeface="Comic Sans MS" pitchFamily="66" charset="0"/>
              <a:ea typeface="Times New Roman" panose="02020603050405020304" pitchFamily="18" charset="0"/>
              <a:cs typeface="Times New Roman" panose="02020603050405020304" pitchFamily="18" charset="0"/>
            </a:endParaRPr>
          </a:p>
          <a:p>
            <a:pPr>
              <a:lnSpc>
                <a:spcPct val="107000"/>
              </a:lnSpc>
              <a:spcAft>
                <a:spcPts val="0"/>
              </a:spcAft>
            </a:pPr>
            <a:r>
              <a:rPr lang="fr-FR" sz="2300" dirty="0">
                <a:effectLst/>
                <a:latin typeface="Comic Sans MS" pitchFamily="66" charset="0"/>
                <a:ea typeface="Times New Roman" panose="02020603050405020304" pitchFamily="18" charset="0"/>
                <a:cs typeface="Times New Roman" panose="02020603050405020304" pitchFamily="18" charset="0"/>
              </a:rPr>
              <a:t>L</a:t>
            </a:r>
            <a:r>
              <a:rPr lang="fr-FR" sz="2300" i="1" dirty="0">
                <a:effectLst/>
                <a:latin typeface="Comic Sans MS" pitchFamily="66" charset="0"/>
                <a:ea typeface="Times New Roman" panose="02020603050405020304" pitchFamily="18" charset="0"/>
                <a:cs typeface="Times New Roman" panose="02020603050405020304" pitchFamily="18" charset="0"/>
              </a:rPr>
              <a:t>a </a:t>
            </a:r>
            <a:r>
              <a:rPr lang="fr-FR" sz="2300" b="1" i="1" dirty="0" err="1">
                <a:effectLst/>
                <a:latin typeface="Comic Sans MS" pitchFamily="66" charset="0"/>
                <a:ea typeface="Times New Roman" panose="02020603050405020304" pitchFamily="18" charset="0"/>
                <a:cs typeface="Times New Roman" panose="02020603050405020304" pitchFamily="18" charset="0"/>
              </a:rPr>
              <a:t>zemblanité</a:t>
            </a:r>
            <a:r>
              <a:rPr lang="fr-FR" sz="2300" i="1" dirty="0">
                <a:effectLst/>
                <a:latin typeface="Comic Sans MS" pitchFamily="66" charset="0"/>
                <a:ea typeface="Times New Roman" panose="02020603050405020304" pitchFamily="18" charset="0"/>
                <a:cs typeface="Times New Roman" panose="02020603050405020304" pitchFamily="18" charset="0"/>
              </a:rPr>
              <a:t>, terme forgé en référence à l‘île de New Zemble, située aux antipodes de Serendip par William Boyd dans son roman</a:t>
            </a:r>
            <a:r>
              <a:rPr lang="fr-FR" sz="2300" dirty="0">
                <a:effectLst/>
                <a:latin typeface="Comic Sans MS" pitchFamily="66" charset="0"/>
                <a:ea typeface="Times New Roman" panose="02020603050405020304" pitchFamily="18" charset="0"/>
                <a:cs typeface="Times New Roman" panose="02020603050405020304" pitchFamily="18" charset="0"/>
              </a:rPr>
              <a:t> Armadillo</a:t>
            </a:r>
            <a:r>
              <a:rPr lang="fr-FR" sz="2300" i="1" dirty="0">
                <a:effectLst/>
                <a:latin typeface="Comic Sans MS" pitchFamily="66" charset="0"/>
                <a:ea typeface="Times New Roman" panose="02020603050405020304" pitchFamily="18" charset="0"/>
                <a:cs typeface="Times New Roman" panose="02020603050405020304" pitchFamily="18" charset="0"/>
              </a:rPr>
              <a:t>, qualifie le fait de faire des découvertes malencontreuses. Elle est peut-être plus fréquente que la sérendipité si nous songeons aux négligences observées</a:t>
            </a:r>
            <a:r>
              <a:rPr lang="fr-FR" sz="2300" dirty="0">
                <a:effectLst/>
                <a:latin typeface="Comic Sans MS" pitchFamily="66" charset="0"/>
                <a:ea typeface="Times New Roman" panose="02020603050405020304" pitchFamily="18" charset="0"/>
                <a:cs typeface="Times New Roman" panose="02020603050405020304" pitchFamily="18" charset="0"/>
              </a:rPr>
              <a:t>. — (Olivier Le Deuff, </a:t>
            </a:r>
            <a:r>
              <a:rPr lang="fr-FR" sz="2300" i="1" dirty="0">
                <a:solidFill>
                  <a:srgbClr val="0000FF"/>
                </a:solidFill>
                <a:effectLst/>
                <a:latin typeface="Comic Sans MS" pitchFamily="66" charset="0"/>
                <a:ea typeface="Times New Roman" panose="02020603050405020304" pitchFamily="18" charset="0"/>
                <a:cs typeface="Times New Roman" panose="02020603050405020304" pitchFamily="18" charset="0"/>
                <a:hlinkClick r:id="rId2"/>
              </a:rPr>
              <a:t>La culture de l'information en reformation</a:t>
            </a:r>
            <a:r>
              <a:rPr lang="fr-FR" sz="2300" dirty="0">
                <a:effectLst/>
                <a:latin typeface="Comic Sans MS" pitchFamily="66" charset="0"/>
                <a:ea typeface="Times New Roman" panose="02020603050405020304" pitchFamily="18" charset="0"/>
                <a:cs typeface="Times New Roman" panose="02020603050405020304" pitchFamily="18" charset="0"/>
              </a:rPr>
              <a:t>, 2009, p. 300) </a:t>
            </a:r>
          </a:p>
          <a:p>
            <a:r>
              <a:rPr lang="fr-FR" sz="2300" dirty="0">
                <a:latin typeface="Comic Sans MS" pitchFamily="66" charset="0"/>
              </a:rPr>
              <a:t>Quittons un peu le principe de </a:t>
            </a:r>
            <a:r>
              <a:rPr lang="fr-FR" sz="2300" i="1" dirty="0">
                <a:latin typeface="Comic Sans MS" pitchFamily="66" charset="0"/>
              </a:rPr>
              <a:t>Sérendipité</a:t>
            </a:r>
            <a:r>
              <a:rPr lang="fr-FR" sz="2300" dirty="0">
                <a:latin typeface="Comic Sans MS" pitchFamily="66" charset="0"/>
              </a:rPr>
              <a:t> pour se tourner un peu vers son contraire : la </a:t>
            </a:r>
            <a:r>
              <a:rPr lang="fr-FR" sz="2300" u="sng" dirty="0" err="1">
                <a:latin typeface="Comic Sans MS" pitchFamily="66" charset="0"/>
                <a:hlinkClick r:id="rId3"/>
              </a:rPr>
              <a:t>zemblanité</a:t>
            </a:r>
            <a:r>
              <a:rPr lang="fr-FR" sz="2300" dirty="0">
                <a:latin typeface="Comic Sans MS" pitchFamily="66" charset="0"/>
              </a:rPr>
              <a:t>.</a:t>
            </a:r>
            <a:br>
              <a:rPr lang="fr-FR" sz="2300" dirty="0">
                <a:latin typeface="Comic Sans MS" pitchFamily="66" charset="0"/>
              </a:rPr>
            </a:br>
            <a:r>
              <a:rPr lang="fr-FR" sz="2300" dirty="0">
                <a:latin typeface="Comic Sans MS" pitchFamily="66" charset="0"/>
              </a:rPr>
              <a:t>Considérée comme le fait d’arriver systématiquement à des résultats inutiles &amp; attendus, elle peut être assimilée à l’échec perpétuel. </a:t>
            </a:r>
          </a:p>
          <a:p>
            <a:r>
              <a:rPr lang="fr-FR" sz="2300" dirty="0">
                <a:latin typeface="Comic Sans MS" pitchFamily="66" charset="0"/>
              </a:rPr>
              <a:t>Néanmoins, il apparaît que la </a:t>
            </a:r>
            <a:r>
              <a:rPr lang="fr-FR" sz="2300" dirty="0" err="1">
                <a:latin typeface="Comic Sans MS" pitchFamily="66" charset="0"/>
              </a:rPr>
              <a:t>zemblanité</a:t>
            </a:r>
            <a:r>
              <a:rPr lang="fr-FR" sz="2300" dirty="0">
                <a:latin typeface="Comic Sans MS" pitchFamily="66" charset="0"/>
              </a:rPr>
              <a:t> fait partie intégrante de nos systèmes d’enseignement : n’entendons-nous pas fréquemment que l’on apprend de nos erreurs ? Nos professeurs ne nous laissent-ils pas sur des pistes erronées, simplement pour nous confronter à un échec ?</a:t>
            </a:r>
          </a:p>
          <a:p>
            <a:r>
              <a:rPr lang="fr-FR" sz="2300" dirty="0">
                <a:latin typeface="Comic Sans MS" pitchFamily="66" charset="0"/>
              </a:rPr>
              <a:t>Plus qu’un simple cheminement tronqué nous menant continuellement à des réponses tronquées, la </a:t>
            </a:r>
            <a:r>
              <a:rPr lang="fr-FR" sz="2300" dirty="0" err="1">
                <a:latin typeface="Comic Sans MS" pitchFamily="66" charset="0"/>
              </a:rPr>
              <a:t>zemblanité</a:t>
            </a:r>
            <a:r>
              <a:rPr lang="fr-FR" sz="2300" dirty="0">
                <a:latin typeface="Comic Sans MS" pitchFamily="66" charset="0"/>
              </a:rPr>
              <a:t> </a:t>
            </a:r>
            <a:r>
              <a:rPr lang="fr-FR" sz="2300" i="1" dirty="0">
                <a:latin typeface="Comic Sans MS" pitchFamily="66" charset="0"/>
              </a:rPr>
              <a:t>nous est utile</a:t>
            </a:r>
            <a:r>
              <a:rPr lang="fr-FR" sz="2300" dirty="0">
                <a:latin typeface="Comic Sans MS" pitchFamily="66" charset="0"/>
              </a:rPr>
              <a:t> : c’est elle qui nous motive à trouver des solutions autres, à sortir des sentiers battus, rejoignant sur ce point la sérendipité. </a:t>
            </a:r>
            <a:endParaRPr lang="fr-FR" sz="2300" dirty="0">
              <a:effectLst/>
              <a:latin typeface="Comic Sans MS"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013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569660"/>
          </a:xfrm>
          <a:prstGeom prst="rect">
            <a:avLst/>
          </a:prstGeom>
        </p:spPr>
        <p:txBody>
          <a:bodyPr wrap="square">
            <a:spAutoFit/>
          </a:bodyPr>
          <a:lstStyle/>
          <a:p>
            <a:r>
              <a:rPr lang="fr-FR" sz="2400" dirty="0">
                <a:latin typeface="Comic Sans MS" pitchFamily="66" charset="0"/>
              </a:rPr>
              <a:t>Ainsi, bien que totalement opposées, ces deux notions peuvent nous mener au même point : </a:t>
            </a:r>
            <a:r>
              <a:rPr lang="fr-FR" sz="2400" b="1" dirty="0">
                <a:latin typeface="Comic Sans MS" pitchFamily="66" charset="0"/>
              </a:rPr>
              <a:t>l’innovation</a:t>
            </a:r>
            <a:r>
              <a:rPr lang="fr-FR" sz="2400" dirty="0">
                <a:latin typeface="Comic Sans MS" pitchFamily="66" charset="0"/>
              </a:rPr>
              <a:t>.</a:t>
            </a:r>
            <a:endParaRPr lang="fr-FR" sz="2400" dirty="0">
              <a:latin typeface="Comic Sans MS" pitchFamily="66" charset="0"/>
              <a:ea typeface="Calibri" panose="020F0502020204030204" pitchFamily="34" charset="0"/>
              <a:cs typeface="Times New Roman" panose="02020603050405020304" pitchFamily="18" charset="0"/>
            </a:endParaRPr>
          </a:p>
          <a:p>
            <a:endParaRPr lang="fr-FR" sz="2400" dirty="0">
              <a:latin typeface="Comic Sans MS" pitchFamily="66" charset="0"/>
            </a:endParaRPr>
          </a:p>
          <a:p>
            <a:endParaRPr lang="fr-FR" sz="2400" dirty="0">
              <a:latin typeface="Comic Sans MS" pitchFamily="66" charset="0"/>
            </a:endParaRPr>
          </a:p>
        </p:txBody>
      </p:sp>
    </p:spTree>
    <p:extLst>
      <p:ext uri="{BB962C8B-B14F-4D97-AF65-F5344CB8AC3E}">
        <p14:creationId xmlns:p14="http://schemas.microsoft.com/office/powerpoint/2010/main" val="2369750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5964" y="292715"/>
            <a:ext cx="9694321" cy="6186309"/>
          </a:xfrm>
          <a:prstGeom prst="rect">
            <a:avLst/>
          </a:prstGeom>
          <a:noFill/>
        </p:spPr>
        <p:txBody>
          <a:bodyPr wrap="none" lIns="91440" tIns="45720" rIns="91440" bIns="45720">
            <a:spAutoFit/>
          </a:bodyPr>
          <a:lstStyle/>
          <a:p>
            <a:pPr algn="ctr"/>
            <a:r>
              <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Passer de cours magistraux à :</a:t>
            </a:r>
          </a:p>
          <a:p>
            <a:pPr marL="685800" indent="-685800" algn="ctr">
              <a:buFontTx/>
              <a:buChar char="-"/>
            </a:pPr>
            <a:r>
              <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Un travail </a:t>
            </a:r>
            <a:r>
              <a:rPr lang="fr-FR"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coopératif</a:t>
            </a:r>
            <a:endPar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685800" indent="-685800" algn="ctr">
              <a:buFontTx/>
              <a:buChar char="-"/>
            </a:pPr>
            <a:endPar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685800" indent="-685800" algn="ctr">
              <a:buFontTx/>
              <a:buChar char="-"/>
            </a:pPr>
            <a:endPar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685800" indent="-685800" algn="ctr">
              <a:buFontTx/>
              <a:buChar char="-"/>
            </a:pPr>
            <a:r>
              <a:rPr lang="fr-FR"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Un travail </a:t>
            </a:r>
            <a:r>
              <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collaboratif</a:t>
            </a:r>
          </a:p>
          <a:p>
            <a:pPr marL="685800" indent="-685800" algn="ctr">
              <a:buFontTx/>
              <a:buChar char="-"/>
            </a:pPr>
            <a:endPar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685800" indent="-685800" algn="ctr">
              <a:buFontTx/>
              <a:buChar char="-"/>
            </a:pPr>
            <a:endPar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685800" indent="-685800" algn="ctr">
              <a:buFontTx/>
              <a:buChar char="-"/>
            </a:pPr>
            <a:r>
              <a:rPr lang="fr-FR"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Vers un apprentissage par </a:t>
            </a:r>
            <a:r>
              <a:rPr lang="fr-FR" sz="4400" b="1" dirty="0">
                <a:ln w="12700">
                  <a:solidFill>
                    <a:srgbClr val="FFFF00"/>
                  </a:solidFill>
                  <a:prstDash val="solid"/>
                </a:ln>
                <a:solidFill>
                  <a:srgbClr val="FFFF00"/>
                </a:solidFill>
                <a:effectLst>
                  <a:outerShdw dist="38100" dir="2640000" algn="bl" rotWithShape="0">
                    <a:schemeClr val="accent1"/>
                  </a:outerShdw>
                </a:effectLst>
              </a:rPr>
              <a:t>sérendipité</a:t>
            </a:r>
          </a:p>
          <a:p>
            <a:pPr marL="685800" indent="-685800" algn="ctr">
              <a:buFontTx/>
              <a:buChar char="-"/>
            </a:pPr>
            <a:endParaRPr lang="fr-FR"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3" name="Image 2">
            <a:hlinkClick r:id="rId2"/>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1036" y="2888745"/>
            <a:ext cx="2152040" cy="1658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1">
            <a:hlinkClick r:id="rId2"/>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037" y="1143834"/>
            <a:ext cx="2152040" cy="1638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pied de page 4"/>
          <p:cNvSpPr>
            <a:spLocks noGrp="1"/>
          </p:cNvSpPr>
          <p:nvPr>
            <p:ph type="ftr" sz="quarter" idx="11"/>
          </p:nvPr>
        </p:nvSpPr>
        <p:spPr/>
        <p:txBody>
          <a:bodyPr/>
          <a:lstStyle/>
          <a:p>
            <a:r>
              <a:rPr lang="fr-FR"/>
              <a:t>Damien LEBEGUE chargé de mission au numérique Académie REIMS</a:t>
            </a:r>
          </a:p>
        </p:txBody>
      </p:sp>
    </p:spTree>
    <p:extLst>
      <p:ext uri="{BB962C8B-B14F-4D97-AF65-F5344CB8AC3E}">
        <p14:creationId xmlns:p14="http://schemas.microsoft.com/office/powerpoint/2010/main" val="914077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71" y="106325"/>
            <a:ext cx="12192000" cy="6493468"/>
          </a:xfrm>
          <a:prstGeom prst="rect">
            <a:avLst/>
          </a:prstGeom>
        </p:spPr>
      </p:pic>
      <p:sp>
        <p:nvSpPr>
          <p:cNvPr id="4" name="Rectangle 3"/>
          <p:cNvSpPr/>
          <p:nvPr/>
        </p:nvSpPr>
        <p:spPr>
          <a:xfrm>
            <a:off x="5625992" y="1606368"/>
            <a:ext cx="5171801" cy="1200329"/>
          </a:xfrm>
          <a:prstGeom prst="rect">
            <a:avLst/>
          </a:prstGeom>
          <a:solidFill>
            <a:srgbClr val="FFFF00"/>
          </a:solidFill>
        </p:spPr>
        <p:txBody>
          <a:bodyPr wrap="none" lIns="91440" tIns="45720" rIns="91440" bIns="45720">
            <a:spAutoFit/>
          </a:bodyPr>
          <a:lstStyle/>
          <a:p>
            <a:pPr algn="ctr"/>
            <a:r>
              <a:rPr lang="fr-FR" sz="2400" b="1" cap="none" spc="0" dirty="0">
                <a:ln w="22225">
                  <a:solidFill>
                    <a:schemeClr val="accent2"/>
                  </a:solidFill>
                  <a:prstDash val="solid"/>
                </a:ln>
                <a:solidFill>
                  <a:schemeClr val="accent2">
                    <a:lumMod val="40000"/>
                    <a:lumOff val="60000"/>
                  </a:schemeClr>
                </a:solidFill>
                <a:effectLst/>
              </a:rPr>
              <a:t>Nous sommes sur l’intercalaire</a:t>
            </a:r>
            <a:br>
              <a:rPr lang="fr-FR" sz="2400" b="1" cap="none" spc="0" dirty="0">
                <a:ln w="22225">
                  <a:solidFill>
                    <a:schemeClr val="accent2"/>
                  </a:solidFill>
                  <a:prstDash val="solid"/>
                </a:ln>
                <a:solidFill>
                  <a:schemeClr val="accent2">
                    <a:lumMod val="40000"/>
                    <a:lumOff val="60000"/>
                  </a:schemeClr>
                </a:solidFill>
                <a:effectLst/>
              </a:rPr>
            </a:br>
            <a:r>
              <a:rPr lang="fr-FR" sz="2400" b="1" cap="none" spc="0" dirty="0">
                <a:ln w="22225">
                  <a:solidFill>
                    <a:schemeClr val="accent2"/>
                  </a:solidFill>
                  <a:prstDash val="solid"/>
                </a:ln>
                <a:solidFill>
                  <a:schemeClr val="accent2">
                    <a:lumMod val="40000"/>
                    <a:lumOff val="60000"/>
                  </a:schemeClr>
                </a:solidFill>
                <a:effectLst/>
              </a:rPr>
              <a:t> « exercice d’un devoir de math »</a:t>
            </a:r>
          </a:p>
          <a:p>
            <a:pPr algn="ctr"/>
            <a:r>
              <a:rPr lang="fr-FR" sz="2400" b="1" dirty="0">
                <a:ln w="22225">
                  <a:solidFill>
                    <a:schemeClr val="accent2"/>
                  </a:solidFill>
                  <a:prstDash val="solid"/>
                </a:ln>
                <a:solidFill>
                  <a:schemeClr val="accent2">
                    <a:lumMod val="40000"/>
                    <a:lumOff val="60000"/>
                  </a:schemeClr>
                </a:solidFill>
              </a:rPr>
              <a:t>Dans le bloc note « exo math français »</a:t>
            </a:r>
            <a:endParaRPr lang="fr-FR" sz="2400" b="1" cap="none" spc="0" dirty="0">
              <a:ln w="22225">
                <a:solidFill>
                  <a:schemeClr val="accent2"/>
                </a:solidFill>
                <a:prstDash val="solid"/>
              </a:ln>
              <a:solidFill>
                <a:schemeClr val="accent2">
                  <a:lumMod val="40000"/>
                  <a:lumOff val="60000"/>
                </a:schemeClr>
              </a:solidFill>
              <a:effectLst/>
            </a:endParaRPr>
          </a:p>
        </p:txBody>
      </p:sp>
      <p:sp>
        <p:nvSpPr>
          <p:cNvPr id="3" name="Flèche droite 2"/>
          <p:cNvSpPr/>
          <p:nvPr/>
        </p:nvSpPr>
        <p:spPr>
          <a:xfrm rot="12687197">
            <a:off x="4342302" y="1392757"/>
            <a:ext cx="2042360" cy="2765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rot="10800000">
            <a:off x="4051490" y="3405339"/>
            <a:ext cx="1668826" cy="2765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891564" y="3081694"/>
            <a:ext cx="4640694" cy="1200329"/>
          </a:xfrm>
          <a:prstGeom prst="rect">
            <a:avLst/>
          </a:prstGeom>
          <a:solidFill>
            <a:srgbClr val="FFFF00"/>
          </a:solidFill>
        </p:spPr>
        <p:txBody>
          <a:bodyPr wrap="none" lIns="91440" tIns="45720" rIns="91440" bIns="45720">
            <a:spAutoFit/>
          </a:bodyPr>
          <a:lstStyle/>
          <a:p>
            <a:pPr algn="ctr"/>
            <a:r>
              <a:rPr lang="fr-FR" sz="2400" b="1" cap="none" spc="0" dirty="0">
                <a:ln w="22225">
                  <a:solidFill>
                    <a:schemeClr val="accent2"/>
                  </a:solidFill>
                  <a:prstDash val="solid"/>
                </a:ln>
                <a:solidFill>
                  <a:schemeClr val="accent2">
                    <a:lumMod val="40000"/>
                    <a:lumOff val="60000"/>
                  </a:schemeClr>
                </a:solidFill>
                <a:effectLst/>
              </a:rPr>
              <a:t>A plusieurs endroits l’él</a:t>
            </a:r>
            <a:r>
              <a:rPr lang="fr-FR" sz="2400" b="1" dirty="0">
                <a:ln w="22225">
                  <a:solidFill>
                    <a:schemeClr val="accent2"/>
                  </a:solidFill>
                  <a:prstDash val="solid"/>
                </a:ln>
                <a:solidFill>
                  <a:schemeClr val="accent2">
                    <a:lumMod val="40000"/>
                    <a:lumOff val="60000"/>
                  </a:schemeClr>
                </a:solidFill>
              </a:rPr>
              <a:t>ève peut</a:t>
            </a:r>
          </a:p>
          <a:p>
            <a:pPr algn="ctr"/>
            <a:r>
              <a:rPr lang="fr-FR" sz="2400" b="1" cap="none" spc="0" dirty="0">
                <a:ln w="22225">
                  <a:solidFill>
                    <a:schemeClr val="accent2"/>
                  </a:solidFill>
                  <a:prstDash val="solid"/>
                </a:ln>
                <a:solidFill>
                  <a:schemeClr val="accent2">
                    <a:lumMod val="40000"/>
                    <a:lumOff val="60000"/>
                  </a:schemeClr>
                </a:solidFill>
                <a:effectLst/>
              </a:rPr>
              <a:t>Cliquer sur le lien correspondant </a:t>
            </a:r>
          </a:p>
          <a:p>
            <a:pPr algn="ctr"/>
            <a:r>
              <a:rPr lang="fr-FR" sz="2400" b="1" cap="none" spc="0" dirty="0">
                <a:ln w="22225">
                  <a:solidFill>
                    <a:schemeClr val="accent2"/>
                  </a:solidFill>
                  <a:prstDash val="solid"/>
                </a:ln>
                <a:solidFill>
                  <a:schemeClr val="accent2">
                    <a:lumMod val="40000"/>
                    <a:lumOff val="60000"/>
                  </a:schemeClr>
                </a:solidFill>
                <a:effectLst/>
              </a:rPr>
              <a:t>au cours de français sur les suffixes</a:t>
            </a:r>
          </a:p>
        </p:txBody>
      </p:sp>
      <p:sp>
        <p:nvSpPr>
          <p:cNvPr id="7" name="Espace réservé du pied de page 6"/>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4192311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2" y="113176"/>
            <a:ext cx="12192000" cy="6511332"/>
          </a:xfrm>
          <a:prstGeom prst="rect">
            <a:avLst/>
          </a:prstGeom>
        </p:spPr>
      </p:pic>
      <p:sp>
        <p:nvSpPr>
          <p:cNvPr id="3" name="Rectangle 2"/>
          <p:cNvSpPr/>
          <p:nvPr/>
        </p:nvSpPr>
        <p:spPr>
          <a:xfrm>
            <a:off x="7406665" y="1666526"/>
            <a:ext cx="5171801" cy="1200329"/>
          </a:xfrm>
          <a:prstGeom prst="rect">
            <a:avLst/>
          </a:prstGeom>
          <a:solidFill>
            <a:srgbClr val="FFFF00"/>
          </a:solidFill>
        </p:spPr>
        <p:txBody>
          <a:bodyPr wrap="none" lIns="91440" tIns="45720" rIns="91440" bIns="45720">
            <a:spAutoFit/>
          </a:bodyPr>
          <a:lstStyle/>
          <a:p>
            <a:pPr algn="ctr"/>
            <a:r>
              <a:rPr lang="fr-FR" sz="2400" b="1" cap="none" spc="0" dirty="0">
                <a:ln w="22225">
                  <a:solidFill>
                    <a:schemeClr val="accent2"/>
                  </a:solidFill>
                  <a:prstDash val="solid"/>
                </a:ln>
                <a:solidFill>
                  <a:schemeClr val="accent2">
                    <a:lumMod val="40000"/>
                    <a:lumOff val="60000"/>
                  </a:schemeClr>
                </a:solidFill>
                <a:effectLst/>
              </a:rPr>
              <a:t>Nous sommes sur l’intercalaire</a:t>
            </a:r>
            <a:br>
              <a:rPr lang="fr-FR" sz="2400" b="1" cap="none" spc="0" dirty="0">
                <a:ln w="22225">
                  <a:solidFill>
                    <a:schemeClr val="accent2"/>
                  </a:solidFill>
                  <a:prstDash val="solid"/>
                </a:ln>
                <a:solidFill>
                  <a:schemeClr val="accent2">
                    <a:lumMod val="40000"/>
                    <a:lumOff val="60000"/>
                  </a:schemeClr>
                </a:solidFill>
                <a:effectLst/>
              </a:rPr>
            </a:br>
            <a:r>
              <a:rPr lang="fr-FR" sz="2400" b="1" cap="none" spc="0" dirty="0">
                <a:ln w="22225">
                  <a:solidFill>
                    <a:schemeClr val="accent2"/>
                  </a:solidFill>
                  <a:prstDash val="solid"/>
                </a:ln>
                <a:solidFill>
                  <a:schemeClr val="accent2">
                    <a:lumMod val="40000"/>
                    <a:lumOff val="60000"/>
                  </a:schemeClr>
                </a:solidFill>
                <a:effectLst/>
              </a:rPr>
              <a:t> « Réinvestissement »</a:t>
            </a:r>
          </a:p>
          <a:p>
            <a:pPr algn="ctr"/>
            <a:r>
              <a:rPr lang="fr-FR" sz="2400" b="1" dirty="0">
                <a:ln w="22225">
                  <a:solidFill>
                    <a:schemeClr val="accent2"/>
                  </a:solidFill>
                  <a:prstDash val="solid"/>
                </a:ln>
                <a:solidFill>
                  <a:schemeClr val="accent2">
                    <a:lumMod val="40000"/>
                    <a:lumOff val="60000"/>
                  </a:schemeClr>
                </a:solidFill>
              </a:rPr>
              <a:t>Dans le bloc note « exo math français »</a:t>
            </a:r>
            <a:endParaRPr lang="fr-FR" sz="2400" b="1" cap="none" spc="0" dirty="0">
              <a:ln w="22225">
                <a:solidFill>
                  <a:schemeClr val="accent2"/>
                </a:solidFill>
                <a:prstDash val="solid"/>
              </a:ln>
              <a:solidFill>
                <a:schemeClr val="accent2">
                  <a:lumMod val="40000"/>
                  <a:lumOff val="60000"/>
                </a:schemeClr>
              </a:solidFill>
              <a:effectLst/>
            </a:endParaRPr>
          </a:p>
        </p:txBody>
      </p:sp>
      <p:sp>
        <p:nvSpPr>
          <p:cNvPr id="4" name="Flèche droite 3"/>
          <p:cNvSpPr/>
          <p:nvPr/>
        </p:nvSpPr>
        <p:spPr>
          <a:xfrm rot="12687197">
            <a:off x="6159527" y="1265800"/>
            <a:ext cx="1341312" cy="3338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rot="13096688">
            <a:off x="5169460" y="3114864"/>
            <a:ext cx="3131325" cy="308441"/>
          </a:xfrm>
          <a:prstGeom prst="rightArrow">
            <a:avLst/>
          </a:prstGeom>
          <a:solidFill>
            <a:srgbClr val="FF0000">
              <a:alpha val="6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572469" y="3141852"/>
            <a:ext cx="4840236" cy="2677656"/>
          </a:xfrm>
          <a:prstGeom prst="rect">
            <a:avLst/>
          </a:prstGeom>
          <a:solidFill>
            <a:srgbClr val="FFFF00"/>
          </a:solidFill>
        </p:spPr>
        <p:txBody>
          <a:bodyPr wrap="none" lIns="91440" tIns="45720" rIns="91440" bIns="45720">
            <a:spAutoFit/>
          </a:bodyPr>
          <a:lstStyle/>
          <a:p>
            <a:pPr algn="ctr"/>
            <a:r>
              <a:rPr lang="fr-FR" sz="2400" b="1" cap="none" spc="0" dirty="0">
                <a:ln w="22225">
                  <a:solidFill>
                    <a:schemeClr val="accent2"/>
                  </a:solidFill>
                  <a:prstDash val="solid"/>
                </a:ln>
                <a:solidFill>
                  <a:schemeClr val="accent2">
                    <a:lumMod val="40000"/>
                    <a:lumOff val="60000"/>
                  </a:schemeClr>
                </a:solidFill>
                <a:effectLst/>
              </a:rPr>
              <a:t>A plusieurs endroits l’él</a:t>
            </a:r>
            <a:r>
              <a:rPr lang="fr-FR" sz="2400" b="1" dirty="0">
                <a:ln w="22225">
                  <a:solidFill>
                    <a:schemeClr val="accent2"/>
                  </a:solidFill>
                  <a:prstDash val="solid"/>
                </a:ln>
                <a:solidFill>
                  <a:schemeClr val="accent2">
                    <a:lumMod val="40000"/>
                    <a:lumOff val="60000"/>
                  </a:schemeClr>
                </a:solidFill>
              </a:rPr>
              <a:t>ève</a:t>
            </a:r>
          </a:p>
          <a:p>
            <a:pPr algn="ctr"/>
            <a:r>
              <a:rPr lang="fr-FR" sz="2400" b="1" dirty="0">
                <a:ln w="22225">
                  <a:solidFill>
                    <a:schemeClr val="accent2"/>
                  </a:solidFill>
                  <a:prstDash val="solid"/>
                </a:ln>
                <a:solidFill>
                  <a:schemeClr val="accent2">
                    <a:lumMod val="40000"/>
                    <a:lumOff val="60000"/>
                  </a:schemeClr>
                </a:solidFill>
              </a:rPr>
              <a:t> peut c</a:t>
            </a:r>
            <a:r>
              <a:rPr lang="fr-FR" sz="2400" b="1" cap="none" spc="0" dirty="0">
                <a:ln w="22225">
                  <a:solidFill>
                    <a:schemeClr val="accent2"/>
                  </a:solidFill>
                  <a:prstDash val="solid"/>
                </a:ln>
                <a:solidFill>
                  <a:schemeClr val="accent2">
                    <a:lumMod val="40000"/>
                    <a:lumOff val="60000"/>
                  </a:schemeClr>
                </a:solidFill>
                <a:effectLst/>
              </a:rPr>
              <a:t>liquer sur le lien </a:t>
            </a:r>
          </a:p>
          <a:p>
            <a:pPr algn="ctr"/>
            <a:r>
              <a:rPr lang="fr-FR" sz="2400" b="1" cap="none" spc="0" dirty="0">
                <a:ln w="22225">
                  <a:solidFill>
                    <a:schemeClr val="accent2"/>
                  </a:solidFill>
                  <a:prstDash val="solid"/>
                </a:ln>
                <a:solidFill>
                  <a:schemeClr val="accent2">
                    <a:lumMod val="40000"/>
                    <a:lumOff val="60000"/>
                  </a:schemeClr>
                </a:solidFill>
                <a:effectLst/>
              </a:rPr>
              <a:t>correspondant au programme</a:t>
            </a:r>
          </a:p>
          <a:p>
            <a:pPr algn="ctr"/>
            <a:r>
              <a:rPr lang="fr-FR" sz="2400" b="1" cap="none" spc="0" dirty="0">
                <a:ln w="22225">
                  <a:solidFill>
                    <a:schemeClr val="accent2"/>
                  </a:solidFill>
                  <a:prstDash val="solid"/>
                </a:ln>
                <a:solidFill>
                  <a:schemeClr val="accent2">
                    <a:lumMod val="40000"/>
                    <a:lumOff val="60000"/>
                  </a:schemeClr>
                </a:solidFill>
                <a:effectLst/>
              </a:rPr>
              <a:t> d’histoire géo en l</a:t>
            </a:r>
            <a:r>
              <a:rPr lang="fr-FR" sz="2400" b="1" dirty="0">
                <a:ln w="22225">
                  <a:solidFill>
                    <a:schemeClr val="accent2"/>
                  </a:solidFill>
                  <a:prstDash val="solid"/>
                </a:ln>
                <a:solidFill>
                  <a:schemeClr val="accent2">
                    <a:lumMod val="40000"/>
                    <a:lumOff val="60000"/>
                  </a:schemeClr>
                </a:solidFill>
              </a:rPr>
              <a:t>iant des termes</a:t>
            </a:r>
          </a:p>
          <a:p>
            <a:pPr algn="ctr"/>
            <a:r>
              <a:rPr lang="fr-FR" sz="2400" b="1" dirty="0">
                <a:ln w="22225">
                  <a:solidFill>
                    <a:schemeClr val="accent2"/>
                  </a:solidFill>
                  <a:prstDash val="solid"/>
                </a:ln>
                <a:solidFill>
                  <a:schemeClr val="accent2">
                    <a:lumMod val="40000"/>
                    <a:lumOff val="60000"/>
                  </a:schemeClr>
                </a:solidFill>
              </a:rPr>
              <a:t> et  du vocabulaire c</a:t>
            </a:r>
            <a:r>
              <a:rPr lang="fr-FR" sz="2400" b="1" cap="none" spc="0" dirty="0">
                <a:ln w="22225">
                  <a:solidFill>
                    <a:schemeClr val="accent2"/>
                  </a:solidFill>
                  <a:prstDash val="solid"/>
                </a:ln>
                <a:solidFill>
                  <a:schemeClr val="accent2">
                    <a:lumMod val="40000"/>
                    <a:lumOff val="60000"/>
                  </a:schemeClr>
                </a:solidFill>
                <a:effectLst/>
              </a:rPr>
              <a:t>ommun</a:t>
            </a:r>
          </a:p>
          <a:p>
            <a:pPr algn="ctr"/>
            <a:r>
              <a:rPr lang="fr-FR" sz="2400" b="1" cap="none" spc="0" dirty="0">
                <a:ln w="22225">
                  <a:solidFill>
                    <a:schemeClr val="accent2"/>
                  </a:solidFill>
                  <a:prstDash val="solid"/>
                </a:ln>
                <a:solidFill>
                  <a:schemeClr val="accent2">
                    <a:lumMod val="40000"/>
                    <a:lumOff val="60000"/>
                  </a:schemeClr>
                </a:solidFill>
                <a:effectLst/>
              </a:rPr>
              <a:t> entre le chapitre de mathématiques</a:t>
            </a:r>
          </a:p>
          <a:p>
            <a:pPr algn="ctr"/>
            <a:r>
              <a:rPr lang="fr-FR" sz="2400" b="1" dirty="0">
                <a:ln w="22225">
                  <a:solidFill>
                    <a:schemeClr val="accent2"/>
                  </a:solidFill>
                  <a:prstDash val="solid"/>
                </a:ln>
                <a:solidFill>
                  <a:schemeClr val="accent2">
                    <a:lumMod val="40000"/>
                    <a:lumOff val="60000"/>
                  </a:schemeClr>
                </a:solidFill>
              </a:rPr>
              <a:t>et celui d’histoire géographie</a:t>
            </a:r>
            <a:endParaRPr lang="fr-FR" sz="2400" b="1" cap="none" spc="0" dirty="0">
              <a:ln w="22225">
                <a:solidFill>
                  <a:schemeClr val="accent2"/>
                </a:solidFill>
                <a:prstDash val="solid"/>
              </a:ln>
              <a:solidFill>
                <a:schemeClr val="accent2">
                  <a:lumMod val="40000"/>
                  <a:lumOff val="60000"/>
                </a:schemeClr>
              </a:solidFill>
              <a:effectLst/>
            </a:endParaRPr>
          </a:p>
        </p:txBody>
      </p:sp>
      <p:sp>
        <p:nvSpPr>
          <p:cNvPr id="7" name="Espace réservé du pied de page 6"/>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26649848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529178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63275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00453" y="352926"/>
            <a:ext cx="9426325" cy="5782881"/>
          </a:xfrm>
        </p:spPr>
        <p:txBody>
          <a:bodyPr>
            <a:normAutofit lnSpcReduction="10000"/>
          </a:bodyPr>
          <a:lstStyle/>
          <a:p>
            <a:pPr>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Plusieurs études montrent que l’intégration des nouvelles technologies dans la classe rend les élèves plus actifs dans le processus d’acquisition de connaissances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Sandholtz</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1997; Bozeman &amp;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Baumbach</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1995)</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et plus aptes à entretenir des interactions sociales favorables au développement de connaissances en groupe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Penuel</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2000 ;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Sandholtz</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1997)</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b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br>
            <a:r>
              <a:rPr lang="fr-FR" dirty="0">
                <a:latin typeface="Comic Sans MS" pitchFamily="66" charset="0"/>
              </a:rPr>
              <a:t>(Lebrun, M. (1999).Des technologies pour enseigner et apprendre (2e éd.). De Boeck. ; Lebrun, M. (2002). </a:t>
            </a:r>
            <a:br>
              <a:rPr lang="fr-FR" dirty="0">
                <a:latin typeface="Comic Sans MS" pitchFamily="66" charset="0"/>
              </a:rPr>
            </a:b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endParaRPr lang="fr-FR"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D’autres études soulignent que les bénéfices motivationnels sont en relation avec une meilleure estime de soi, et un sentiment de compétence élevé</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Coley</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1997 ;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Sivin-Kachala</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Bialo</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2000)</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p>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Les nouvelles technologies peuvent être utilisées dans un grand nombre de disciplines scolaires </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Means</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fr-FR"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Blando,Olson</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Middleton, 1993). </a:t>
            </a:r>
          </a:p>
          <a:p>
            <a:pPr algn="just">
              <a:lnSpc>
                <a:spcPct val="115000"/>
              </a:lnSpc>
              <a:spcAft>
                <a:spcPts val="1000"/>
              </a:spcAft>
            </a:pPr>
            <a:endPar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fr-FR"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1038766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61687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14859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480743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2332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189826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42702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097745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726485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429556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7767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00454" y="834188"/>
            <a:ext cx="9538619" cy="5301619"/>
          </a:xfrm>
        </p:spPr>
        <p:txBody>
          <a:bodyPr>
            <a:normAutofit fontScale="85000" lnSpcReduction="10000"/>
          </a:bodyPr>
          <a:lstStyle/>
          <a:p>
            <a:pPr algn="just">
              <a:lnSpc>
                <a:spcPct val="115000"/>
              </a:lnSpc>
              <a:spcAft>
                <a:spcPts val="1000"/>
              </a:spcAft>
            </a:pPr>
            <a:r>
              <a:rPr lang="fr-FR" sz="2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Les Technologies de l’Information et de la Communication pour l’Education (TICE) peuvent s’inscrire dans une perspective constructiviste de l’apprentissage </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Penuel</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Golan, </a:t>
            </a:r>
            <a:r>
              <a:rPr lang="fr-FR"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Means</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a:t>
            </a:r>
            <a:r>
              <a:rPr lang="fr-FR"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Korbak</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2000, p. 109</a:t>
            </a:r>
            <a:r>
              <a:rPr lang="fr-FR" sz="31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fr-FR" sz="2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où l’enseignant devient un facilitateur d’acquisitions et un soutien au développement de l’autonomie des élèves ( vers un apprentissage </a:t>
            </a:r>
            <a:r>
              <a:rPr lang="fr-FR" sz="2600" b="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par Sérendipité).</a:t>
            </a:r>
            <a:endParaRPr lang="fr-FR" sz="2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fr-FR" sz="26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L’enseignant qui recourt aux nouvelles technologies dans son enseignement n’est donc plus le seul dépositaire du savoir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Trilling</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Hood, 1999;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Penuel</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Means</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1999;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Silverstein</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2000;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Statham</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Torell</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1999)</a:t>
            </a:r>
            <a:r>
              <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Cependant, l’impact des nouvelles technologies dans le domaine de l’éducation ne dépend pas seulement des équipements mis à la disposition des établissements. Il dépend certainement avant tout de la formation des enseignants leur donnant les capacités d’intégrer ces nouvelles technologies dans l’activité d’apprentissage des élèves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(Chang et al., 1998, p. 43).</a:t>
            </a:r>
            <a:endParaRPr lang="fr-FR"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fr-FR"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fr-FR"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41891026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95456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446171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80351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51716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28649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28487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87381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53984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65215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08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36286" y="417095"/>
            <a:ext cx="8915400" cy="2390273"/>
          </a:xfrm>
        </p:spPr>
        <p:txBody>
          <a:bodyPr/>
          <a:lstStyle/>
          <a:p>
            <a:pPr algn="just">
              <a:lnSpc>
                <a:spcPct val="115000"/>
              </a:lnSpc>
              <a:spcAft>
                <a:spcPts val="1000"/>
              </a:spcAft>
            </a:pPr>
            <a:r>
              <a:rPr lang="fr-FR"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 cet effet, la variable jugée aujourd’hui la plus importante se trouve dans la préparation des enseignants à utiliser pédagogiquement les nouvelles technologies pour favoriser les acquisitions des élèves </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Coley</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Cradler</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&amp; Engel, 1997;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Silverstein</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et al., 2000; </a:t>
            </a:r>
            <a:r>
              <a:rPr lang="fr-FR" sz="1400" b="1" dirty="0" err="1">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Sandholtz</a:t>
            </a:r>
            <a:r>
              <a:rPr lang="fr-FR" sz="1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2001).</a:t>
            </a:r>
            <a:endParaRPr lang="fr-FR" sz="1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925791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923769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Damien LEBEGUE Académie REIMS</a:t>
            </a:r>
          </a:p>
        </p:txBody>
      </p:sp>
      <p:sp>
        <p:nvSpPr>
          <p:cNvPr id="3" name="Rectangle 2">
            <a:extLst>
              <a:ext uri="{FF2B5EF4-FFF2-40B4-BE49-F238E27FC236}">
                <a16:creationId xmlns:a16="http://schemas.microsoft.com/office/drawing/2014/main" id="{BA1AE4AD-141D-4BD2-88C7-0E2458674186}"/>
              </a:ext>
            </a:extLst>
          </p:cNvPr>
          <p:cNvSpPr/>
          <p:nvPr/>
        </p:nvSpPr>
        <p:spPr>
          <a:xfrm>
            <a:off x="1876926" y="589599"/>
            <a:ext cx="10082463" cy="461665"/>
          </a:xfrm>
          <a:prstGeom prst="rect">
            <a:avLst/>
          </a:prstGeom>
        </p:spPr>
        <p:txBody>
          <a:bodyPr wrap="square">
            <a:spAutoFit/>
          </a:bodyPr>
          <a:lstStyle/>
          <a:p>
            <a:pPr lvl="0"/>
            <a:r>
              <a:rPr lang="fr-FR" sz="2400" b="1" dirty="0">
                <a:solidFill>
                  <a:schemeClr val="accent1">
                    <a:lumMod val="75000"/>
                  </a:schemeClr>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58245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4421" y="160421"/>
            <a:ext cx="10379241" cy="5975387"/>
          </a:xfrm>
        </p:spPr>
        <p:txBody>
          <a:bodyPr>
            <a:normAutofit fontScale="77500" lnSpcReduction="20000"/>
          </a:bodyPr>
          <a:lstStyle/>
          <a:p>
            <a:r>
              <a:rPr lang="fr-FR" sz="2800" b="1" dirty="0">
                <a:solidFill>
                  <a:schemeClr val="accent1">
                    <a:lumMod val="75000"/>
                  </a:schemeClr>
                </a:solidFill>
              </a:rPr>
              <a:t>Prenons la discipline EPS et regardons comment elle a et peut intégrer les TICE :</a:t>
            </a:r>
          </a:p>
          <a:p>
            <a:r>
              <a:rPr lang="fr-FR" sz="2800" b="1" dirty="0">
                <a:solidFill>
                  <a:schemeClr val="accent1">
                    <a:lumMod val="75000"/>
                  </a:schemeClr>
                </a:solidFill>
              </a:rPr>
              <a:t>Le concept est d’anticiper sur l’ensemble des questions, des cheminements que les élèves peuvent rencontrer dans chaque séance et de leur proposer des réponses (critères de réalisation et de réussite) ainsi que des remédiations.</a:t>
            </a:r>
          </a:p>
          <a:p>
            <a:r>
              <a:rPr lang="fr-FR" sz="2800" b="1" dirty="0">
                <a:solidFill>
                  <a:schemeClr val="accent1">
                    <a:lumMod val="75000"/>
                  </a:schemeClr>
                </a:solidFill>
              </a:rPr>
              <a:t>Tout cela sous une forme moderne, pour les élèves. Si la motivation est présente, la mémorisation n’est pas loin.</a:t>
            </a:r>
          </a:p>
          <a:p>
            <a:r>
              <a:rPr lang="fr-FR" sz="2800" b="1" dirty="0">
                <a:solidFill>
                  <a:schemeClr val="accent1">
                    <a:lumMod val="75000"/>
                  </a:schemeClr>
                </a:solidFill>
              </a:rPr>
              <a:t>Le cours doit être organisé pour permettre aux élèves de progresser en autonomie.</a:t>
            </a:r>
          </a:p>
          <a:p>
            <a:r>
              <a:rPr lang="fr-FR" sz="2800" b="1" dirty="0">
                <a:solidFill>
                  <a:schemeClr val="accent1">
                    <a:lumMod val="75000"/>
                  </a:schemeClr>
                </a:solidFill>
              </a:rPr>
              <a:t>L’objectif étant de casser cette dépendance inhérente à l’acte d’apprentissage.</a:t>
            </a:r>
          </a:p>
          <a:p>
            <a:r>
              <a:rPr lang="fr-FR" sz="2800" b="1" dirty="0">
                <a:solidFill>
                  <a:schemeClr val="accent1">
                    <a:lumMod val="75000"/>
                  </a:schemeClr>
                </a:solidFill>
              </a:rPr>
              <a:t>Sachant que les élèves sont motivés, qu’ils sont acteurs de leurs apprentissages et que l’organisation du cours génère des interactions sociales, tous les ingrédients sont présents pour apprendre dans de bonnes conditions.</a:t>
            </a:r>
            <a:br>
              <a:rPr lang="fr-FR" sz="2800" b="1" dirty="0">
                <a:solidFill>
                  <a:schemeClr val="accent1">
                    <a:lumMod val="75000"/>
                  </a:schemeClr>
                </a:solidFill>
              </a:rPr>
            </a:br>
            <a:r>
              <a:rPr lang="fr-FR" sz="2400" b="1" dirty="0">
                <a:solidFill>
                  <a:schemeClr val="accent1">
                    <a:lumMod val="75000"/>
                  </a:schemeClr>
                </a:solidFill>
              </a:rPr>
              <a:t>( Lebrun, M. (1999).Des technologies pour enseigner et apprendre (2e éd.). De Boeck. ; </a:t>
            </a:r>
            <a:r>
              <a:rPr lang="fr-FR" sz="2400" b="1" dirty="0" err="1">
                <a:solidFill>
                  <a:schemeClr val="accent1">
                    <a:lumMod val="75000"/>
                  </a:schemeClr>
                </a:solidFill>
              </a:rPr>
              <a:t>Lebrun,M</a:t>
            </a:r>
            <a:r>
              <a:rPr lang="fr-FR" sz="2400" b="1" dirty="0">
                <a:solidFill>
                  <a:schemeClr val="accent1">
                    <a:lumMod val="75000"/>
                  </a:schemeClr>
                </a:solidFill>
              </a:rPr>
              <a:t>. (2002)).</a:t>
            </a:r>
            <a:br>
              <a:rPr lang="fr-FR" sz="2400" b="1" dirty="0">
                <a:solidFill>
                  <a:schemeClr val="accent1">
                    <a:lumMod val="75000"/>
                  </a:schemeClr>
                </a:solidFill>
              </a:rPr>
            </a:br>
            <a:endParaRPr lang="fr-FR" sz="2400" b="1" dirty="0">
              <a:solidFill>
                <a:schemeClr val="accent1">
                  <a:lumMod val="75000"/>
                </a:schemeClr>
              </a:solidFill>
            </a:endParaRPr>
          </a:p>
          <a:p>
            <a:endParaRPr lang="fr-FR" dirty="0"/>
          </a:p>
        </p:txBody>
      </p:sp>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411626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139543" y="-3102428"/>
            <a:ext cx="10199914" cy="4124206"/>
          </a:xfrm>
          <a:prstGeom prst="rect">
            <a:avLst/>
          </a:prstGeom>
          <a:noFill/>
        </p:spPr>
        <p:txBody>
          <a:bodyPr wrap="square" rtlCol="0">
            <a:spAutoFit/>
          </a:bodyPr>
          <a:lstStyle/>
          <a:p>
            <a:endParaRPr lang="fr-FR" sz="2800" b="1" dirty="0">
              <a:solidFill>
                <a:schemeClr val="accent1">
                  <a:lumMod val="75000"/>
                </a:schemeClr>
              </a:solidFill>
            </a:endParaRPr>
          </a:p>
          <a:p>
            <a:r>
              <a:rPr lang="fr-FR" sz="2800" b="1" dirty="0">
                <a:solidFill>
                  <a:schemeClr val="accent1">
                    <a:lumMod val="75000"/>
                  </a:schemeClr>
                </a:solidFill>
              </a:rPr>
              <a:t>Passer de cours classiques au développement de stratégies innovantes .</a:t>
            </a:r>
          </a:p>
          <a:p>
            <a:r>
              <a:rPr lang="fr-FR" sz="2800" b="1" dirty="0">
                <a:solidFill>
                  <a:schemeClr val="accent1">
                    <a:lumMod val="75000"/>
                  </a:schemeClr>
                </a:solidFill>
              </a:rPr>
              <a:t>(</a:t>
            </a:r>
            <a:r>
              <a:rPr lang="fr-FR" sz="2800" dirty="0"/>
              <a:t> </a:t>
            </a:r>
            <a:r>
              <a:rPr lang="fr-FR" sz="2000" b="1" dirty="0">
                <a:solidFill>
                  <a:schemeClr val="accent1">
                    <a:lumMod val="75000"/>
                  </a:schemeClr>
                </a:solidFill>
              </a:rPr>
              <a:t>Lebrun, M. (1999).Des technologies pour enseigner et apprendre (2e éd.). De Boeck. ; </a:t>
            </a:r>
            <a:r>
              <a:rPr lang="fr-FR" sz="2000" b="1" dirty="0" err="1">
                <a:solidFill>
                  <a:schemeClr val="accent1">
                    <a:lumMod val="75000"/>
                  </a:schemeClr>
                </a:solidFill>
              </a:rPr>
              <a:t>Lebrun,M</a:t>
            </a:r>
            <a:r>
              <a:rPr lang="fr-FR" sz="2000" b="1" dirty="0">
                <a:solidFill>
                  <a:schemeClr val="accent1">
                    <a:lumMod val="75000"/>
                  </a:schemeClr>
                </a:solidFill>
              </a:rPr>
              <a:t>. (2002).</a:t>
            </a:r>
          </a:p>
          <a:p>
            <a:r>
              <a:rPr lang="fr-FR" sz="2800" b="1" dirty="0">
                <a:solidFill>
                  <a:schemeClr val="accent1">
                    <a:lumMod val="75000"/>
                  </a:schemeClr>
                </a:solidFill>
              </a:rPr>
              <a:t>Pédagogie différentié</a:t>
            </a:r>
          </a:p>
          <a:p>
            <a:r>
              <a:rPr lang="fr-FR" sz="2800" b="1" dirty="0">
                <a:solidFill>
                  <a:schemeClr val="accent1">
                    <a:lumMod val="75000"/>
                  </a:schemeClr>
                </a:solidFill>
              </a:rPr>
              <a:t>Pédagogie inversée</a:t>
            </a:r>
          </a:p>
          <a:p>
            <a:r>
              <a:rPr lang="fr-FR" sz="2800" b="1" dirty="0">
                <a:solidFill>
                  <a:schemeClr val="accent1">
                    <a:lumMod val="75000"/>
                  </a:schemeClr>
                </a:solidFill>
              </a:rPr>
              <a:t>Sérendipité des apprentissages</a:t>
            </a:r>
          </a:p>
          <a:p>
            <a:endParaRPr lang="fr-FR" sz="2800" b="1" dirty="0">
              <a:solidFill>
                <a:schemeClr val="accent1">
                  <a:lumMod val="75000"/>
                </a:schemeClr>
              </a:solidFill>
            </a:endParaRPr>
          </a:p>
          <a:p>
            <a:endParaRPr lang="fr-FR" dirty="0"/>
          </a:p>
        </p:txBody>
      </p:sp>
      <p:graphicFrame>
        <p:nvGraphicFramePr>
          <p:cNvPr id="7" name="Diagramme 6"/>
          <p:cNvGraphicFramePr/>
          <p:nvPr>
            <p:extLst>
              <p:ext uri="{D42A27DB-BD31-4B8C-83A1-F6EECF244321}">
                <p14:modId xmlns:p14="http://schemas.microsoft.com/office/powerpoint/2010/main" val="426725528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2192000" y="-4543809"/>
            <a:ext cx="10257936" cy="769441"/>
          </a:xfrm>
          <a:prstGeom prst="rect">
            <a:avLst/>
          </a:prstGeom>
          <a:noFill/>
        </p:spPr>
        <p:txBody>
          <a:bodyPr wrap="none" lIns="91440" tIns="45720" rIns="91440" bIns="45720">
            <a:spAutoFit/>
          </a:bodyPr>
          <a:lstStyle/>
          <a:p>
            <a:r>
              <a:rPr lang="fr-FR" sz="4400" b="1" dirty="0">
                <a:ln w="22225">
                  <a:solidFill>
                    <a:schemeClr val="accent2"/>
                  </a:solidFill>
                  <a:prstDash val="solid"/>
                </a:ln>
                <a:solidFill>
                  <a:schemeClr val="accent2">
                    <a:lumMod val="40000"/>
                    <a:lumOff val="60000"/>
                  </a:schemeClr>
                </a:solidFill>
              </a:rPr>
              <a:t>De l’outil à l’instrument pédagogique</a:t>
            </a:r>
          </a:p>
        </p:txBody>
      </p:sp>
      <p:sp>
        <p:nvSpPr>
          <p:cNvPr id="9" name="Rectangle 8"/>
          <p:cNvSpPr/>
          <p:nvPr/>
        </p:nvSpPr>
        <p:spPr>
          <a:xfrm>
            <a:off x="1300744" y="3708137"/>
            <a:ext cx="9741770" cy="584775"/>
          </a:xfrm>
          <a:prstGeom prst="rect">
            <a:avLst/>
          </a:prstGeom>
          <a:noFill/>
        </p:spPr>
        <p:txBody>
          <a:bodyPr wrap="none" lIns="91440" tIns="45720" rIns="91440" bIns="45720">
            <a:prstTxWarp prst="textArchUp">
              <a:avLst/>
            </a:prstTxWarp>
            <a:spAutoFit/>
          </a:bodyPr>
          <a:lstStyle/>
          <a:p>
            <a:pPr algn="ctr"/>
            <a:r>
              <a:rPr lang="fr-FR" sz="3200" b="1" cap="none" spc="0" dirty="0">
                <a:ln w="22225">
                  <a:solidFill>
                    <a:schemeClr val="accent2"/>
                  </a:solidFill>
                  <a:prstDash val="solid"/>
                </a:ln>
                <a:solidFill>
                  <a:schemeClr val="accent2">
                    <a:lumMod val="40000"/>
                    <a:lumOff val="60000"/>
                  </a:schemeClr>
                </a:solidFill>
                <a:effectLst/>
              </a:rPr>
              <a:t>De cours classiques </a:t>
            </a:r>
            <a:br>
              <a:rPr lang="fr-FR" sz="3200" b="1" cap="none" spc="0" dirty="0">
                <a:ln w="22225">
                  <a:solidFill>
                    <a:schemeClr val="accent2"/>
                  </a:solidFill>
                  <a:prstDash val="solid"/>
                </a:ln>
                <a:solidFill>
                  <a:schemeClr val="accent2">
                    <a:lumMod val="40000"/>
                    <a:lumOff val="60000"/>
                  </a:schemeClr>
                </a:solidFill>
                <a:effectLst/>
              </a:rPr>
            </a:br>
            <a:r>
              <a:rPr lang="fr-FR" sz="3200" b="1" cap="none" spc="0" dirty="0">
                <a:ln w="22225">
                  <a:solidFill>
                    <a:schemeClr val="accent2"/>
                  </a:solidFill>
                  <a:prstDash val="solid"/>
                </a:ln>
                <a:solidFill>
                  <a:schemeClr val="accent2">
                    <a:lumMod val="40000"/>
                    <a:lumOff val="60000"/>
                  </a:schemeClr>
                </a:solidFill>
                <a:effectLst/>
              </a:rPr>
              <a:t>à </a:t>
            </a:r>
            <a:br>
              <a:rPr lang="fr-FR" sz="3200" b="1" cap="none" spc="0" dirty="0">
                <a:ln w="22225">
                  <a:solidFill>
                    <a:schemeClr val="accent2"/>
                  </a:solidFill>
                  <a:prstDash val="solid"/>
                </a:ln>
                <a:solidFill>
                  <a:schemeClr val="accent2">
                    <a:lumMod val="40000"/>
                    <a:lumOff val="60000"/>
                  </a:schemeClr>
                </a:solidFill>
                <a:effectLst/>
              </a:rPr>
            </a:br>
            <a:r>
              <a:rPr lang="fr-FR" sz="3200" b="1" cap="none" spc="0" dirty="0">
                <a:ln w="22225">
                  <a:solidFill>
                    <a:schemeClr val="accent2"/>
                  </a:solidFill>
                  <a:prstDash val="solid"/>
                </a:ln>
                <a:solidFill>
                  <a:schemeClr val="accent2">
                    <a:lumMod val="40000"/>
                    <a:lumOff val="60000"/>
                  </a:schemeClr>
                </a:solidFill>
                <a:effectLst/>
              </a:rPr>
              <a:t>des stratégies </a:t>
            </a:r>
            <a:r>
              <a:rPr lang="fr-FR" sz="2800" b="1" cap="none" spc="0" dirty="0">
                <a:ln w="22225">
                  <a:solidFill>
                    <a:schemeClr val="accent2"/>
                  </a:solidFill>
                  <a:prstDash val="solid"/>
                </a:ln>
                <a:solidFill>
                  <a:schemeClr val="accent2">
                    <a:lumMod val="40000"/>
                    <a:lumOff val="60000"/>
                  </a:schemeClr>
                </a:solidFill>
                <a:effectLst/>
              </a:rPr>
              <a:t>innovantes</a:t>
            </a:r>
            <a:r>
              <a:rPr lang="fr-FR" sz="3200" b="1" cap="none" spc="0" dirty="0">
                <a:ln w="22225">
                  <a:solidFill>
                    <a:schemeClr val="accent2"/>
                  </a:solidFill>
                  <a:prstDash val="solid"/>
                </a:ln>
                <a:solidFill>
                  <a:schemeClr val="accent2">
                    <a:lumMod val="40000"/>
                    <a:lumOff val="60000"/>
                  </a:schemeClr>
                </a:solidFill>
                <a:effectLst/>
              </a:rPr>
              <a:t> </a:t>
            </a:r>
          </a:p>
        </p:txBody>
      </p:sp>
      <p:sp>
        <p:nvSpPr>
          <p:cNvPr id="10" name="Espace réservé du pied de page 9"/>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386039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310" y="514613"/>
            <a:ext cx="9031111" cy="369332"/>
          </a:xfrm>
          <a:prstGeom prst="rect">
            <a:avLst/>
          </a:prstGeom>
        </p:spPr>
        <p:txBody>
          <a:bodyPr wrap="square">
            <a:spAutoFit/>
          </a:bodyPr>
          <a:lstStyle/>
          <a:p>
            <a:pPr algn="ctr"/>
            <a:r>
              <a:rPr lang="fr-FR"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4230" y="304364"/>
            <a:ext cx="9783540" cy="6249272"/>
          </a:xfrm>
          <a:prstGeom prst="rect">
            <a:avLst/>
          </a:prstGeom>
        </p:spPr>
      </p:pic>
      <p:sp>
        <p:nvSpPr>
          <p:cNvPr id="4" name="Espace réservé du pied de page 3"/>
          <p:cNvSpPr>
            <a:spLocks noGrp="1"/>
          </p:cNvSpPr>
          <p:nvPr>
            <p:ph type="ftr" sz="quarter" idx="11"/>
          </p:nvPr>
        </p:nvSpPr>
        <p:spPr/>
        <p:txBody>
          <a:bodyPr/>
          <a:lstStyle/>
          <a:p>
            <a:r>
              <a:rPr lang="fr-FR" dirty="0"/>
              <a:t>Damien LEBEGUE  Académie REIMS</a:t>
            </a:r>
          </a:p>
        </p:txBody>
      </p:sp>
    </p:spTree>
    <p:extLst>
      <p:ext uri="{BB962C8B-B14F-4D97-AF65-F5344CB8AC3E}">
        <p14:creationId xmlns:p14="http://schemas.microsoft.com/office/powerpoint/2010/main" val="170084918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1956</TotalTime>
  <Words>2298</Words>
  <Application>Microsoft Office PowerPoint</Application>
  <PresentationFormat>Grand écran</PresentationFormat>
  <Paragraphs>218</Paragraphs>
  <Slides>61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61</vt:i4>
      </vt:variant>
    </vt:vector>
  </HeadingPairs>
  <TitlesOfParts>
    <vt:vector size="68" baseType="lpstr">
      <vt:lpstr>Arial</vt:lpstr>
      <vt:lpstr>Calibri</vt:lpstr>
      <vt:lpstr>Century Gothic</vt:lpstr>
      <vt:lpstr>Comic Sans MS</vt:lpstr>
      <vt:lpstr>Times New Roman</vt:lpstr>
      <vt:lpstr>Wingdings 3</vt:lpstr>
      <vt:lpstr>Brin</vt:lpstr>
      <vt:lpstr>Présentation sur la pédagogie au et par le numérique  Développons la notion d’innovation pédagogique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damien lebegue</cp:lastModifiedBy>
  <cp:revision>42</cp:revision>
  <dcterms:created xsi:type="dcterms:W3CDTF">2015-04-26T10:03:28Z</dcterms:created>
  <dcterms:modified xsi:type="dcterms:W3CDTF">2017-06-22T07:17:46Z</dcterms:modified>
</cp:coreProperties>
</file>